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82" r:id="rId7"/>
    <p:sldId id="266" r:id="rId8"/>
    <p:sldId id="261" r:id="rId9"/>
    <p:sldId id="268" r:id="rId10"/>
    <p:sldId id="269" r:id="rId11"/>
    <p:sldId id="271" r:id="rId12"/>
    <p:sldId id="283" r:id="rId13"/>
    <p:sldId id="265" r:id="rId14"/>
    <p:sldId id="270" r:id="rId15"/>
  </p:sldIdLst>
  <p:sldSz cx="9144000" cy="6858000" type="screen4x3"/>
  <p:notesSz cx="6858000" cy="9144000"/>
  <p:embeddedFontLst>
    <p:embeddedFont>
      <p:font typeface="Arial Narrow" panose="020B0606020202030204" pitchFamily="34" charset="0"/>
      <p:regular r:id="rId17"/>
      <p:bold r:id="rId18"/>
      <p:italic r:id="rId19"/>
      <p:boldItalic r:id="rId20"/>
    </p:embeddedFont>
    <p:embeddedFont>
      <p:font typeface="Quattrocento Sans" panose="020B0502050000020003" pitchFamily="34" charset="0"/>
      <p:regular r:id="rId21"/>
    </p:embeddedFont>
    <p:embeddedFont>
      <p:font typeface="Verdana" panose="020B0604030504040204" pitchFamily="3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5" roundtripDataSignature="AMtx7miXPgZxHsXdSDj08wK2eMeDc8Uy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35" y="82"/>
      </p:cViewPr>
      <p:guideLst>
        <p:guide orient="horz" pos="136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45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48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51f06fa073_2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4" name="Google Shape;204;g251f06fa073_2_1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g251f06fa073_2_15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2" name="Google Shape;222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g2b98e7b5e65_0_15:notes"/>
          <p:cNvSpPr txBox="1">
            <a:spLocks noGrp="1"/>
          </p:cNvSpPr>
          <p:nvPr>
            <p:ph type="body" idx="1"/>
          </p:nvPr>
        </p:nvSpPr>
        <p:spPr>
          <a:xfrm>
            <a:off x="725484" y="4473716"/>
            <a:ext cx="5559300" cy="1000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300"/>
              </a:spcAft>
              <a:buNone/>
            </a:pPr>
            <a:endParaRPr/>
          </a:p>
        </p:txBody>
      </p:sp>
      <p:sp>
        <p:nvSpPr>
          <p:cNvPr id="474" name="Google Shape;474;g2b98e7b5e65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55880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g2b98e7b5e65_0_175:notes"/>
          <p:cNvSpPr txBox="1">
            <a:spLocks noGrp="1"/>
          </p:cNvSpPr>
          <p:nvPr>
            <p:ph type="body" idx="1"/>
          </p:nvPr>
        </p:nvSpPr>
        <p:spPr>
          <a:xfrm>
            <a:off x="725484" y="4473716"/>
            <a:ext cx="5559300" cy="1000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300"/>
              </a:spcAft>
              <a:buNone/>
            </a:pPr>
            <a:endParaRPr/>
          </a:p>
        </p:txBody>
      </p:sp>
      <p:sp>
        <p:nvSpPr>
          <p:cNvPr id="568" name="Google Shape;568;g2b98e7b5e65_0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55880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 do this by building relationships with economic development organizations, industry groups and businesses 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 we always know what their needs are and what challenges they may be facing. </a:t>
            </a:r>
            <a:endParaRPr/>
          </a:p>
        </p:txBody>
      </p:sp>
      <p:sp>
        <p:nvSpPr>
          <p:cNvPr id="119" name="Google Shape;119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 do this by building relationships with economic development organizations, industry groups and businesses 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 we always know what their needs are and what challenges they may be facing. </a:t>
            </a:r>
            <a:endParaRPr/>
          </a:p>
        </p:txBody>
      </p:sp>
      <p:sp>
        <p:nvSpPr>
          <p:cNvPr id="119" name="Google Shape;119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8829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51f06fa073_2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Google Shape;172;g251f06fa073_2_9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division also includes our finance team, which oversees our grant, loan, investment and tax credit programs.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g251f06fa073_2_9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529ee418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2529ee4189d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g2529ee4189d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4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4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>
  <p:cSld name="Defaul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subTitle" idx="1"/>
          </p:nvPr>
        </p:nvSpPr>
        <p:spPr>
          <a:xfrm>
            <a:off x="416052" y="919250"/>
            <a:ext cx="8311950" cy="456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00"/>
              <a:buChar char="​"/>
              <a:defRPr b="0"/>
            </a:lvl1pPr>
            <a:lvl2pPr lvl="1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980"/>
              <a:buChar char="•"/>
              <a:defRPr/>
            </a:lvl2pPr>
            <a:lvl3pPr lvl="2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980"/>
              <a:buChar char="‒"/>
              <a:defRPr/>
            </a:lvl3pPr>
            <a:lvl4pPr lvl="3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800"/>
              <a:buChar char="•"/>
              <a:defRPr/>
            </a:lvl4pPr>
            <a:lvl5pPr lvl="4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800"/>
              <a:buChar char="̶"/>
              <a:defRPr/>
            </a:lvl5pPr>
            <a:lvl6pPr lvl="5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800"/>
              <a:buChar char="▫"/>
              <a:defRPr/>
            </a:lvl6pPr>
            <a:lvl7pPr lvl="6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800"/>
              <a:buChar char="▫"/>
              <a:defRPr/>
            </a:lvl7pPr>
            <a:lvl8pPr lvl="7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800"/>
              <a:buChar char="▫"/>
              <a:defRPr/>
            </a:lvl8pPr>
            <a:lvl9pPr lvl="8" algn="l" rtl="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dk1"/>
              </a:buClr>
              <a:buSzPts val="1800"/>
              <a:buChar char="▫"/>
              <a:defRPr/>
            </a:lvl9pPr>
          </a:lstStyle>
          <a:p>
            <a:endParaRPr/>
          </a:p>
        </p:txBody>
      </p:sp>
      <p:sp>
        <p:nvSpPr>
          <p:cNvPr id="118" name="Google Shape;118;p22"/>
          <p:cNvSpPr/>
          <p:nvPr/>
        </p:nvSpPr>
        <p:spPr>
          <a:xfrm>
            <a:off x="8484394" y="6498754"/>
            <a:ext cx="244125" cy="1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6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675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2"/>
          <p:cNvSpPr txBox="1">
            <a:spLocks noGrp="1"/>
          </p:cNvSpPr>
          <p:nvPr>
            <p:ph type="body" idx="2"/>
          </p:nvPr>
        </p:nvSpPr>
        <p:spPr>
          <a:xfrm>
            <a:off x="416051" y="41597"/>
            <a:ext cx="2882475" cy="117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42900" lvl="0" indent="-20955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800"/>
              <a:buChar char="​"/>
              <a:defRPr sz="600" b="0"/>
            </a:lvl1pPr>
            <a:lvl2pPr marL="685800" lvl="1" indent="-265748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980"/>
              <a:buChar char="•"/>
              <a:defRPr/>
            </a:lvl2pPr>
            <a:lvl3pPr marL="1028700" lvl="2" indent="-265748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980"/>
              <a:buChar char="‒"/>
              <a:defRPr/>
            </a:lvl3pPr>
            <a:lvl4pPr marL="1371600" lvl="3" indent="-257175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800"/>
              <a:buChar char="•"/>
              <a:defRPr/>
            </a:lvl4pPr>
            <a:lvl5pPr marL="1714500" lvl="4" indent="-257175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800"/>
              <a:buChar char="̶"/>
              <a:defRPr/>
            </a:lvl5pPr>
            <a:lvl6pPr marL="2057400" lvl="5" indent="-257175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800"/>
              <a:buChar char="▫"/>
              <a:defRPr/>
            </a:lvl6pPr>
            <a:lvl7pPr marL="2400300" lvl="6" indent="-257175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800"/>
              <a:buChar char="▫"/>
              <a:defRPr/>
            </a:lvl7pPr>
            <a:lvl8pPr marL="2743200" lvl="7" indent="-257175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800"/>
              <a:buChar char="▫"/>
              <a:defRPr/>
            </a:lvl8pPr>
            <a:lvl9pPr marL="3086100" lvl="8" indent="-257175" algn="l" rtl="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dk1"/>
              </a:buClr>
              <a:buSzPts val="1800"/>
              <a:buChar char="▫"/>
              <a:defRPr/>
            </a:lvl9pPr>
          </a:lstStyle>
          <a:p>
            <a:endParaRPr/>
          </a:p>
        </p:txBody>
      </p:sp>
      <p:sp>
        <p:nvSpPr>
          <p:cNvPr id="120" name="Google Shape;120;p22"/>
          <p:cNvSpPr txBox="1">
            <a:spLocks noGrp="1"/>
          </p:cNvSpPr>
          <p:nvPr>
            <p:ph type="title"/>
          </p:nvPr>
        </p:nvSpPr>
        <p:spPr>
          <a:xfrm>
            <a:off x="416052" y="172212"/>
            <a:ext cx="8311950" cy="7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4272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8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1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1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2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2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251f06fa073_2_158"/>
          <p:cNvSpPr txBox="1">
            <a:spLocks noGrp="1"/>
          </p:cNvSpPr>
          <p:nvPr>
            <p:ph type="title"/>
          </p:nvPr>
        </p:nvSpPr>
        <p:spPr>
          <a:xfrm>
            <a:off x="0" y="620775"/>
            <a:ext cx="9144000" cy="10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Verdana"/>
              <a:buNone/>
            </a:pPr>
            <a:r>
              <a:rPr lang="en-US" sz="3600" b="1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International Investment &amp; Trade</a:t>
            </a:r>
            <a:endParaRPr sz="3600">
              <a:solidFill>
                <a:srgbClr val="C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8" name="Google Shape;208;g251f06fa073_2_158"/>
          <p:cNvSpPr txBox="1">
            <a:spLocks noGrp="1"/>
          </p:cNvSpPr>
          <p:nvPr>
            <p:ph type="body" idx="1"/>
          </p:nvPr>
        </p:nvSpPr>
        <p:spPr>
          <a:xfrm>
            <a:off x="628650" y="2086172"/>
            <a:ext cx="3886200" cy="34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22860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09" name="Google Shape;209;g251f06fa073_2_1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434950"/>
            <a:ext cx="9143999" cy="5403074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g251f06fa073_2_15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8"/>
          <p:cNvSpPr txBox="1">
            <a:spLocks noGrp="1"/>
          </p:cNvSpPr>
          <p:nvPr>
            <p:ph type="title"/>
          </p:nvPr>
        </p:nvSpPr>
        <p:spPr>
          <a:xfrm>
            <a:off x="0" y="565275"/>
            <a:ext cx="9144000" cy="6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000"/>
              <a:buFont typeface="Verdana"/>
              <a:buNone/>
            </a:pPr>
            <a:r>
              <a:rPr lang="en-US" sz="4000" b="1" dirty="0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Military and Federal Affairs</a:t>
            </a:r>
            <a:endParaRPr sz="4000" b="1" dirty="0">
              <a:solidFill>
                <a:srgbClr val="C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26" name="Google Shape;226;p8"/>
          <p:cNvSpPr txBox="1">
            <a:spLocks noGrp="1"/>
          </p:cNvSpPr>
          <p:nvPr>
            <p:ph type="body" idx="1"/>
          </p:nvPr>
        </p:nvSpPr>
        <p:spPr>
          <a:xfrm>
            <a:off x="628650" y="2086172"/>
            <a:ext cx="3886200" cy="3428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22860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27" name="Google Shape;227;p8"/>
          <p:cNvSpPr txBox="1">
            <a:spLocks noGrp="1"/>
          </p:cNvSpPr>
          <p:nvPr>
            <p:ph type="body" idx="2"/>
          </p:nvPr>
        </p:nvSpPr>
        <p:spPr>
          <a:xfrm>
            <a:off x="0" y="1784412"/>
            <a:ext cx="9144000" cy="4168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190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3200" dirty="0"/>
              <a:t>Fosters relations between businesses and military installations &amp; federal agencies and laboratories.</a:t>
            </a:r>
            <a:endParaRPr sz="3200" dirty="0"/>
          </a:p>
          <a:p>
            <a:pPr marL="228600" lvl="0" indent="-190500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3200" dirty="0"/>
              <a:t>Helps businesses create and retain jobs through federal contracts; supports expansion projects such as the Bureau of Engraving and Printing; supports commercialization of military technology (</a:t>
            </a:r>
            <a:r>
              <a:rPr lang="en-US" sz="3200" dirty="0" err="1"/>
              <a:t>DefTech</a:t>
            </a:r>
            <a:r>
              <a:rPr lang="en-US" sz="3200" dirty="0"/>
              <a:t> program).</a:t>
            </a:r>
            <a:endParaRPr sz="3200" dirty="0"/>
          </a:p>
        </p:txBody>
      </p:sp>
      <p:sp>
        <p:nvSpPr>
          <p:cNvPr id="228" name="Google Shape;228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F704BC-E037-E8A6-2F5B-97E34489B4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  <p:sp>
        <p:nvSpPr>
          <p:cNvPr id="6" name="Google Shape;225;p8">
            <a:extLst>
              <a:ext uri="{FF2B5EF4-FFF2-40B4-BE49-F238E27FC236}">
                <a16:creationId xmlns:a16="http://schemas.microsoft.com/office/drawing/2014/main" id="{767FC0A4-7FA4-F0B4-2C48-7B04D59C61D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565275"/>
            <a:ext cx="9144000" cy="6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000"/>
              <a:buFont typeface="Verdana"/>
              <a:buNone/>
            </a:pPr>
            <a:r>
              <a:rPr lang="en-US" sz="4000" b="1" dirty="0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Moore-Miller State Plan</a:t>
            </a:r>
            <a:endParaRPr sz="4000" b="1" dirty="0">
              <a:solidFill>
                <a:srgbClr val="C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2A6C07-C74A-C76E-9FE9-AFA26E2C1C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3998" y="1979180"/>
            <a:ext cx="3701583" cy="309158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DA97917-9671-0AFB-B93E-54B4A16FAD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78" y="1937616"/>
            <a:ext cx="4798038" cy="2982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822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6" name="Google Shape;476;p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4013" y="1212544"/>
            <a:ext cx="4451082" cy="4451082"/>
          </a:xfrm>
          <a:prstGeom prst="rect">
            <a:avLst/>
          </a:prstGeom>
          <a:noFill/>
          <a:ln>
            <a:noFill/>
          </a:ln>
        </p:spPr>
      </p:pic>
      <p:sp>
        <p:nvSpPr>
          <p:cNvPr id="477" name="Google Shape;477;p79"/>
          <p:cNvSpPr/>
          <p:nvPr/>
        </p:nvSpPr>
        <p:spPr>
          <a:xfrm>
            <a:off x="5865163" y="857250"/>
            <a:ext cx="3278925" cy="5143500"/>
          </a:xfrm>
          <a:prstGeom prst="rect">
            <a:avLst/>
          </a:prstGeom>
          <a:solidFill>
            <a:srgbClr val="050A63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200">
              <a:solidFill>
                <a:srgbClr val="FFFFFF"/>
              </a:solidFill>
            </a:endParaRPr>
          </a:p>
        </p:txBody>
      </p:sp>
      <p:sp>
        <p:nvSpPr>
          <p:cNvPr id="478" name="Google Shape;478;p79"/>
          <p:cNvSpPr/>
          <p:nvPr/>
        </p:nvSpPr>
        <p:spPr>
          <a:xfrm>
            <a:off x="1984919" y="2464670"/>
            <a:ext cx="1933805" cy="1945928"/>
          </a:xfrm>
          <a:custGeom>
            <a:avLst/>
            <a:gdLst/>
            <a:ahLst/>
            <a:cxnLst/>
            <a:rect l="l" t="t" r="r" b="b"/>
            <a:pathLst>
              <a:path w="1906400" h="1918351" extrusionOk="0">
                <a:moveTo>
                  <a:pt x="1906401" y="959176"/>
                </a:moveTo>
                <a:cubicBezTo>
                  <a:pt x="1906401" y="1488914"/>
                  <a:pt x="1479638" y="1918351"/>
                  <a:pt x="953200" y="1918351"/>
                </a:cubicBezTo>
                <a:cubicBezTo>
                  <a:pt x="426762" y="1918351"/>
                  <a:pt x="0" y="1488914"/>
                  <a:pt x="0" y="959176"/>
                </a:cubicBezTo>
                <a:cubicBezTo>
                  <a:pt x="0" y="429437"/>
                  <a:pt x="426762" y="0"/>
                  <a:pt x="953200" y="0"/>
                </a:cubicBezTo>
                <a:cubicBezTo>
                  <a:pt x="1479638" y="0"/>
                  <a:pt x="1906401" y="429437"/>
                  <a:pt x="1906401" y="95917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479" name="Google Shape;479;p79"/>
          <p:cNvSpPr txBox="1"/>
          <p:nvPr/>
        </p:nvSpPr>
        <p:spPr>
          <a:xfrm>
            <a:off x="2118734" y="2797816"/>
            <a:ext cx="1676475" cy="1395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algn="ctr">
              <a:lnSpc>
                <a:spcPct val="93000"/>
              </a:lnSpc>
              <a:buSzPts val="2800"/>
            </a:pPr>
            <a:r>
              <a:rPr lang="en-US" sz="1950" b="1"/>
              <a:t>Creating an </a:t>
            </a:r>
            <a:r>
              <a:rPr lang="en-US" sz="1950" b="1">
                <a:solidFill>
                  <a:srgbClr val="050A63"/>
                </a:solidFill>
              </a:rPr>
              <a:t>equitable, robust, and competitive economy</a:t>
            </a:r>
            <a:endParaRPr sz="2250" b="1">
              <a:solidFill>
                <a:srgbClr val="050A63"/>
              </a:solidFill>
            </a:endParaRPr>
          </a:p>
        </p:txBody>
      </p:sp>
      <p:sp>
        <p:nvSpPr>
          <p:cNvPr id="480" name="Google Shape;480;p79"/>
          <p:cNvSpPr txBox="1"/>
          <p:nvPr/>
        </p:nvSpPr>
        <p:spPr>
          <a:xfrm>
            <a:off x="1034473" y="2118745"/>
            <a:ext cx="985975" cy="50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indent="-209550">
              <a:buClr>
                <a:srgbClr val="FFFFFF"/>
              </a:buClr>
              <a:buSzPts val="4400"/>
              <a:buFont typeface="Quattrocento Sans"/>
              <a:buChar char="​"/>
            </a:pPr>
            <a:r>
              <a:rPr lang="en-US" sz="3300" b="1" dirty="0">
                <a:solidFill>
                  <a:srgbClr val="FFFFFF"/>
                </a:solidFill>
              </a:rPr>
              <a:t>3.1</a:t>
            </a:r>
            <a:endParaRPr sz="3300" b="1" dirty="0">
              <a:solidFill>
                <a:srgbClr val="FFFFFF"/>
              </a:solidFill>
            </a:endParaRPr>
          </a:p>
        </p:txBody>
      </p:sp>
      <p:sp>
        <p:nvSpPr>
          <p:cNvPr id="481" name="Google Shape;481;p79"/>
          <p:cNvSpPr txBox="1"/>
          <p:nvPr/>
        </p:nvSpPr>
        <p:spPr>
          <a:xfrm>
            <a:off x="4126536" y="2650849"/>
            <a:ext cx="981173" cy="50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indent="-209550">
              <a:buClr>
                <a:srgbClr val="FFFFFF"/>
              </a:buClr>
              <a:buSzPts val="4400"/>
              <a:buFont typeface="Quattrocento Sans"/>
              <a:buChar char="​"/>
            </a:pPr>
            <a:r>
              <a:rPr lang="en-US" sz="3300" b="1" dirty="0">
                <a:solidFill>
                  <a:srgbClr val="FFFFFF"/>
                </a:solidFill>
              </a:rPr>
              <a:t>3.2</a:t>
            </a:r>
            <a:endParaRPr sz="3300" b="1" dirty="0">
              <a:solidFill>
                <a:srgbClr val="FFFFFF"/>
              </a:solidFill>
            </a:endParaRPr>
          </a:p>
        </p:txBody>
      </p:sp>
      <p:sp>
        <p:nvSpPr>
          <p:cNvPr id="482" name="Google Shape;482;p79"/>
          <p:cNvSpPr txBox="1"/>
          <p:nvPr/>
        </p:nvSpPr>
        <p:spPr>
          <a:xfrm>
            <a:off x="2346659" y="4744006"/>
            <a:ext cx="996905" cy="50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indent="-209550" algn="ctr">
              <a:buClr>
                <a:srgbClr val="050A63"/>
              </a:buClr>
              <a:buSzPts val="4400"/>
              <a:buFont typeface="Quattrocento Sans"/>
              <a:buChar char="​"/>
            </a:pPr>
            <a:r>
              <a:rPr lang="en-US" sz="3300" b="1" dirty="0">
                <a:solidFill>
                  <a:srgbClr val="050A63"/>
                </a:solidFill>
              </a:rPr>
              <a:t>3.3</a:t>
            </a:r>
            <a:endParaRPr sz="3300" b="1" dirty="0">
              <a:solidFill>
                <a:srgbClr val="050A63"/>
              </a:solidFill>
            </a:endParaRPr>
          </a:p>
        </p:txBody>
      </p:sp>
      <p:cxnSp>
        <p:nvCxnSpPr>
          <p:cNvPr id="483" name="Google Shape;483;p79"/>
          <p:cNvCxnSpPr/>
          <p:nvPr/>
        </p:nvCxnSpPr>
        <p:spPr>
          <a:xfrm>
            <a:off x="6357415" y="4139723"/>
            <a:ext cx="2294325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84" name="Google Shape;484;p79"/>
          <p:cNvCxnSpPr/>
          <p:nvPr/>
        </p:nvCxnSpPr>
        <p:spPr>
          <a:xfrm>
            <a:off x="6357415" y="2468909"/>
            <a:ext cx="2294325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485" name="Google Shape;485;p79"/>
          <p:cNvGrpSpPr/>
          <p:nvPr/>
        </p:nvGrpSpPr>
        <p:grpSpPr>
          <a:xfrm>
            <a:off x="6357415" y="1329483"/>
            <a:ext cx="2294325" cy="648344"/>
            <a:chOff x="8585200" y="684375"/>
            <a:chExt cx="3059100" cy="864459"/>
          </a:xfrm>
        </p:grpSpPr>
        <p:sp>
          <p:nvSpPr>
            <p:cNvPr id="486" name="Google Shape;486;p79"/>
            <p:cNvSpPr txBox="1"/>
            <p:nvPr/>
          </p:nvSpPr>
          <p:spPr>
            <a:xfrm>
              <a:off x="8585200" y="1302613"/>
              <a:ext cx="3059100" cy="2462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indent="-76200">
                <a:buClr>
                  <a:srgbClr val="FFFFFF"/>
                </a:buClr>
                <a:buSzPts val="1600"/>
                <a:buFont typeface="Quattrocento Sans"/>
                <a:buChar char="​"/>
              </a:pPr>
              <a:r>
                <a:rPr lang="en-US" sz="1200">
                  <a:solidFill>
                    <a:srgbClr val="FFFFFF"/>
                  </a:solidFill>
                </a:rPr>
                <a:t>Develop key sectors</a:t>
              </a:r>
              <a:endParaRPr sz="1050"/>
            </a:p>
          </p:txBody>
        </p:sp>
        <p:sp>
          <p:nvSpPr>
            <p:cNvPr id="487" name="Google Shape;487;p79"/>
            <p:cNvSpPr txBox="1"/>
            <p:nvPr/>
          </p:nvSpPr>
          <p:spPr>
            <a:xfrm>
              <a:off x="8585200" y="684375"/>
              <a:ext cx="3059100" cy="6155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indent="-190500">
                <a:buClr>
                  <a:srgbClr val="FFFFFF"/>
                </a:buClr>
                <a:buSzPts val="4000"/>
                <a:buFont typeface="Quattrocento Sans"/>
                <a:buChar char="​"/>
              </a:pPr>
              <a:r>
                <a:rPr lang="en-US" sz="3000" b="1">
                  <a:solidFill>
                    <a:srgbClr val="FFFFFF"/>
                  </a:solidFill>
                </a:rPr>
                <a:t>3.1</a:t>
              </a:r>
              <a:endParaRPr sz="3000" b="1">
                <a:solidFill>
                  <a:srgbClr val="FFFFFF"/>
                </a:solidFill>
              </a:endParaRPr>
            </a:p>
          </p:txBody>
        </p:sp>
      </p:grpSp>
      <p:grpSp>
        <p:nvGrpSpPr>
          <p:cNvPr id="488" name="Google Shape;488;p79"/>
          <p:cNvGrpSpPr/>
          <p:nvPr/>
        </p:nvGrpSpPr>
        <p:grpSpPr>
          <a:xfrm>
            <a:off x="6357415" y="2775322"/>
            <a:ext cx="2294325" cy="1057940"/>
            <a:chOff x="8476553" y="2646115"/>
            <a:chExt cx="3059100" cy="1410586"/>
          </a:xfrm>
        </p:grpSpPr>
        <p:sp>
          <p:nvSpPr>
            <p:cNvPr id="489" name="Google Shape;489;p79"/>
            <p:cNvSpPr txBox="1"/>
            <p:nvPr/>
          </p:nvSpPr>
          <p:spPr>
            <a:xfrm>
              <a:off x="8476553" y="3318101"/>
              <a:ext cx="3059100" cy="73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indent="-76200">
                <a:buClr>
                  <a:srgbClr val="FFFFFF"/>
                </a:buClr>
                <a:buSzPts val="1600"/>
                <a:buFont typeface="Quattrocento Sans"/>
                <a:buChar char="​"/>
              </a:pPr>
              <a:r>
                <a:rPr lang="en-US" sz="1200">
                  <a:solidFill>
                    <a:srgbClr val="FFFFFF"/>
                  </a:solidFill>
                </a:rPr>
                <a:t>Strengthen and incentivize diverse local small businesses and entrepreneurship</a:t>
              </a:r>
              <a:endParaRPr sz="1050"/>
            </a:p>
          </p:txBody>
        </p:sp>
        <p:sp>
          <p:nvSpPr>
            <p:cNvPr id="490" name="Google Shape;490;p79"/>
            <p:cNvSpPr txBox="1"/>
            <p:nvPr/>
          </p:nvSpPr>
          <p:spPr>
            <a:xfrm>
              <a:off x="8476553" y="2646115"/>
              <a:ext cx="30591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indent="-190500">
                <a:buClr>
                  <a:srgbClr val="FFFFFF"/>
                </a:buClr>
                <a:buSzPts val="4000"/>
                <a:buFont typeface="Quattrocento Sans"/>
                <a:buChar char="​"/>
              </a:pPr>
              <a:r>
                <a:rPr lang="en-US" sz="3000" b="1">
                  <a:solidFill>
                    <a:srgbClr val="FFFFFF"/>
                  </a:solidFill>
                </a:rPr>
                <a:t>3.2</a:t>
              </a:r>
              <a:endParaRPr sz="3000" b="1">
                <a:solidFill>
                  <a:srgbClr val="FFFFFF"/>
                </a:solidFill>
              </a:endParaRPr>
            </a:p>
          </p:txBody>
        </p:sp>
      </p:grpSp>
      <p:grpSp>
        <p:nvGrpSpPr>
          <p:cNvPr id="491" name="Google Shape;491;p79"/>
          <p:cNvGrpSpPr/>
          <p:nvPr/>
        </p:nvGrpSpPr>
        <p:grpSpPr>
          <a:xfrm>
            <a:off x="6357415" y="4446136"/>
            <a:ext cx="2294325" cy="833011"/>
            <a:chOff x="8585200" y="5062943"/>
            <a:chExt cx="3059100" cy="1110682"/>
          </a:xfrm>
        </p:grpSpPr>
        <p:sp>
          <p:nvSpPr>
            <p:cNvPr id="492" name="Google Shape;492;p79"/>
            <p:cNvSpPr txBox="1"/>
            <p:nvPr/>
          </p:nvSpPr>
          <p:spPr>
            <a:xfrm>
              <a:off x="8585200" y="5681182"/>
              <a:ext cx="3059100" cy="4924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indent="-76200">
                <a:buClr>
                  <a:srgbClr val="FFFFFF"/>
                </a:buClr>
                <a:buSzPts val="1600"/>
                <a:buFont typeface="Quattrocento Sans"/>
                <a:buChar char="​"/>
              </a:pPr>
              <a:r>
                <a:rPr lang="en-US" sz="1200">
                  <a:solidFill>
                    <a:srgbClr val="FFFFFF"/>
                  </a:solidFill>
                </a:rPr>
                <a:t>Attract and secure federal, private, and foreign investments</a:t>
              </a:r>
              <a:endParaRPr sz="1050"/>
            </a:p>
          </p:txBody>
        </p:sp>
        <p:sp>
          <p:nvSpPr>
            <p:cNvPr id="493" name="Google Shape;493;p79"/>
            <p:cNvSpPr txBox="1"/>
            <p:nvPr/>
          </p:nvSpPr>
          <p:spPr>
            <a:xfrm>
              <a:off x="8585200" y="5062943"/>
              <a:ext cx="3059100" cy="6155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indent="-190500">
                <a:buClr>
                  <a:srgbClr val="FFFFFF"/>
                </a:buClr>
                <a:buSzPts val="4000"/>
                <a:buFont typeface="Quattrocento Sans"/>
                <a:buChar char="​"/>
              </a:pPr>
              <a:r>
                <a:rPr lang="en-US" sz="3000" b="1">
                  <a:solidFill>
                    <a:srgbClr val="FFFFFF"/>
                  </a:solidFill>
                </a:rPr>
                <a:t>3.3</a:t>
              </a:r>
              <a:endParaRPr sz="3000" b="1">
                <a:solidFill>
                  <a:srgbClr val="FFFFFF"/>
                </a:solidFill>
              </a:endParaRPr>
            </a:p>
          </p:txBody>
        </p:sp>
      </p:grpSp>
      <p:sp>
        <p:nvSpPr>
          <p:cNvPr id="494" name="Google Shape;494;p79"/>
          <p:cNvSpPr/>
          <p:nvPr/>
        </p:nvSpPr>
        <p:spPr>
          <a:xfrm>
            <a:off x="1221578" y="3854215"/>
            <a:ext cx="728775" cy="728775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200">
              <a:solidFill>
                <a:srgbClr val="FFFFFF"/>
              </a:solidFill>
            </a:endParaRPr>
          </a:p>
        </p:txBody>
      </p:sp>
      <p:sp>
        <p:nvSpPr>
          <p:cNvPr id="495" name="Google Shape;495;p79"/>
          <p:cNvSpPr/>
          <p:nvPr/>
        </p:nvSpPr>
        <p:spPr>
          <a:xfrm>
            <a:off x="1384413" y="4019651"/>
            <a:ext cx="402991" cy="397141"/>
          </a:xfrm>
          <a:custGeom>
            <a:avLst/>
            <a:gdLst/>
            <a:ahLst/>
            <a:cxnLst/>
            <a:rect l="l" t="t" r="r" b="b"/>
            <a:pathLst>
              <a:path w="537321" h="529521" extrusionOk="0">
                <a:moveTo>
                  <a:pt x="350992" y="119597"/>
                </a:moveTo>
                <a:lnTo>
                  <a:pt x="421190" y="0"/>
                </a:lnTo>
                <a:lnTo>
                  <a:pt x="116131" y="0"/>
                </a:lnTo>
                <a:lnTo>
                  <a:pt x="186329" y="119597"/>
                </a:lnTo>
                <a:cubicBezTo>
                  <a:pt x="78865" y="137797"/>
                  <a:pt x="0" y="231395"/>
                  <a:pt x="0" y="339726"/>
                </a:cubicBezTo>
                <a:lnTo>
                  <a:pt x="0" y="351859"/>
                </a:lnTo>
                <a:cubicBezTo>
                  <a:pt x="0" y="449790"/>
                  <a:pt x="78865" y="529521"/>
                  <a:pt x="177663" y="529521"/>
                </a:cubicBezTo>
                <a:lnTo>
                  <a:pt x="177663" y="529521"/>
                </a:lnTo>
                <a:lnTo>
                  <a:pt x="360525" y="529521"/>
                </a:lnTo>
                <a:cubicBezTo>
                  <a:pt x="457590" y="529521"/>
                  <a:pt x="537321" y="450656"/>
                  <a:pt x="537321" y="351859"/>
                </a:cubicBezTo>
                <a:lnTo>
                  <a:pt x="537321" y="351859"/>
                </a:lnTo>
                <a:lnTo>
                  <a:pt x="537321" y="339726"/>
                </a:lnTo>
                <a:cubicBezTo>
                  <a:pt x="537321" y="231395"/>
                  <a:pt x="458456" y="137797"/>
                  <a:pt x="350992" y="119597"/>
                </a:cubicBezTo>
                <a:close/>
              </a:path>
            </a:pathLst>
          </a:custGeom>
          <a:noFill/>
          <a:ln w="11500" cap="flat" cmpd="sng">
            <a:solidFill>
              <a:srgbClr val="051C2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496" name="Google Shape;496;p79"/>
          <p:cNvSpPr/>
          <p:nvPr/>
        </p:nvSpPr>
        <p:spPr>
          <a:xfrm>
            <a:off x="1544309" y="4197096"/>
            <a:ext cx="83198" cy="146897"/>
          </a:xfrm>
          <a:custGeom>
            <a:avLst/>
            <a:gdLst/>
            <a:ahLst/>
            <a:cxnLst/>
            <a:rect l="l" t="t" r="r" b="b"/>
            <a:pathLst>
              <a:path w="110930" h="195862" extrusionOk="0">
                <a:moveTo>
                  <a:pt x="110931" y="130864"/>
                </a:moveTo>
                <a:cubicBezTo>
                  <a:pt x="110931" y="106598"/>
                  <a:pt x="95331" y="98798"/>
                  <a:pt x="65865" y="92731"/>
                </a:cubicBezTo>
                <a:lnTo>
                  <a:pt x="58932" y="90998"/>
                </a:lnTo>
                <a:lnTo>
                  <a:pt x="58932" y="31199"/>
                </a:lnTo>
                <a:cubicBezTo>
                  <a:pt x="72798" y="32933"/>
                  <a:pt x="86665" y="38999"/>
                  <a:pt x="94465" y="47666"/>
                </a:cubicBezTo>
                <a:lnTo>
                  <a:pt x="100531" y="41599"/>
                </a:lnTo>
                <a:cubicBezTo>
                  <a:pt x="90998" y="31199"/>
                  <a:pt x="74532" y="24266"/>
                  <a:pt x="58932" y="22533"/>
                </a:cubicBezTo>
                <a:lnTo>
                  <a:pt x="58932" y="0"/>
                </a:lnTo>
                <a:lnTo>
                  <a:pt x="50266" y="0"/>
                </a:lnTo>
                <a:lnTo>
                  <a:pt x="50266" y="22533"/>
                </a:lnTo>
                <a:cubicBezTo>
                  <a:pt x="22533" y="22533"/>
                  <a:pt x="3467" y="37266"/>
                  <a:pt x="3467" y="58932"/>
                </a:cubicBezTo>
                <a:cubicBezTo>
                  <a:pt x="3467" y="89265"/>
                  <a:pt x="32933" y="95331"/>
                  <a:pt x="42466" y="97064"/>
                </a:cubicBezTo>
                <a:lnTo>
                  <a:pt x="51132" y="98798"/>
                </a:lnTo>
                <a:lnTo>
                  <a:pt x="51132" y="167263"/>
                </a:lnTo>
                <a:cubicBezTo>
                  <a:pt x="22533" y="166396"/>
                  <a:pt x="15600" y="154263"/>
                  <a:pt x="9533" y="143863"/>
                </a:cubicBezTo>
                <a:lnTo>
                  <a:pt x="7800" y="141263"/>
                </a:lnTo>
                <a:lnTo>
                  <a:pt x="0" y="145597"/>
                </a:lnTo>
                <a:lnTo>
                  <a:pt x="867" y="148197"/>
                </a:lnTo>
                <a:cubicBezTo>
                  <a:pt x="6933" y="158596"/>
                  <a:pt x="16466" y="175063"/>
                  <a:pt x="50266" y="175929"/>
                </a:cubicBezTo>
                <a:lnTo>
                  <a:pt x="50266" y="195862"/>
                </a:lnTo>
                <a:lnTo>
                  <a:pt x="58932" y="195862"/>
                </a:lnTo>
                <a:lnTo>
                  <a:pt x="58932" y="175063"/>
                </a:lnTo>
                <a:cubicBezTo>
                  <a:pt x="90131" y="172463"/>
                  <a:pt x="110931" y="155130"/>
                  <a:pt x="110931" y="130864"/>
                </a:cubicBezTo>
                <a:close/>
                <a:moveTo>
                  <a:pt x="44199" y="88398"/>
                </a:moveTo>
                <a:cubicBezTo>
                  <a:pt x="22533" y="84065"/>
                  <a:pt x="12133" y="74532"/>
                  <a:pt x="12133" y="58065"/>
                </a:cubicBezTo>
                <a:cubicBezTo>
                  <a:pt x="12133" y="41599"/>
                  <a:pt x="27733" y="30333"/>
                  <a:pt x="50266" y="30333"/>
                </a:cubicBezTo>
                <a:lnTo>
                  <a:pt x="50266" y="89265"/>
                </a:lnTo>
                <a:lnTo>
                  <a:pt x="44199" y="88398"/>
                </a:lnTo>
                <a:close/>
                <a:moveTo>
                  <a:pt x="58932" y="166396"/>
                </a:moveTo>
                <a:lnTo>
                  <a:pt x="58932" y="100531"/>
                </a:lnTo>
                <a:lnTo>
                  <a:pt x="64132" y="101398"/>
                </a:lnTo>
                <a:cubicBezTo>
                  <a:pt x="93598" y="107464"/>
                  <a:pt x="102264" y="114397"/>
                  <a:pt x="102264" y="130864"/>
                </a:cubicBezTo>
                <a:cubicBezTo>
                  <a:pt x="102264" y="150797"/>
                  <a:pt x="84931" y="163796"/>
                  <a:pt x="58932" y="166396"/>
                </a:cubicBezTo>
                <a:close/>
              </a:path>
            </a:pathLst>
          </a:custGeom>
          <a:solidFill>
            <a:srgbClr val="051C2C"/>
          </a:solidFill>
          <a:ln w="11500" cap="flat" cmpd="sng">
            <a:solidFill>
              <a:srgbClr val="A5812D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497" name="Google Shape;497;p79"/>
          <p:cNvSpPr/>
          <p:nvPr/>
        </p:nvSpPr>
        <p:spPr>
          <a:xfrm>
            <a:off x="3999635" y="3795119"/>
            <a:ext cx="728775" cy="728775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200">
              <a:solidFill>
                <a:srgbClr val="FFFFFF"/>
              </a:solidFill>
            </a:endParaRPr>
          </a:p>
        </p:txBody>
      </p:sp>
      <p:sp>
        <p:nvSpPr>
          <p:cNvPr id="498" name="Google Shape;498;p79"/>
          <p:cNvSpPr/>
          <p:nvPr/>
        </p:nvSpPr>
        <p:spPr>
          <a:xfrm>
            <a:off x="4162471" y="4173099"/>
            <a:ext cx="69548" cy="187845"/>
          </a:xfrm>
          <a:custGeom>
            <a:avLst/>
            <a:gdLst/>
            <a:ahLst/>
            <a:cxnLst/>
            <a:rect l="l" t="t" r="r" b="b"/>
            <a:pathLst>
              <a:path w="92731" h="250460" extrusionOk="0">
                <a:moveTo>
                  <a:pt x="92731" y="250461"/>
                </a:moveTo>
                <a:lnTo>
                  <a:pt x="0" y="250461"/>
                </a:lnTo>
                <a:lnTo>
                  <a:pt x="0" y="0"/>
                </a:lnTo>
                <a:lnTo>
                  <a:pt x="49399" y="0"/>
                </a:lnTo>
              </a:path>
            </a:pathLst>
          </a:custGeom>
          <a:noFill/>
          <a:ln w="115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499" name="Google Shape;499;p79"/>
          <p:cNvSpPr/>
          <p:nvPr/>
        </p:nvSpPr>
        <p:spPr>
          <a:xfrm>
            <a:off x="4287268" y="4215348"/>
            <a:ext cx="55898" cy="6500"/>
          </a:xfrm>
          <a:custGeom>
            <a:avLst/>
            <a:gdLst/>
            <a:ahLst/>
            <a:cxnLst/>
            <a:rect l="l" t="t" r="r" b="b"/>
            <a:pathLst>
              <a:path w="74531" h="8666" extrusionOk="0">
                <a:moveTo>
                  <a:pt x="0" y="0"/>
                </a:moveTo>
                <a:lnTo>
                  <a:pt x="74532" y="0"/>
                </a:lnTo>
              </a:path>
            </a:pathLst>
          </a:custGeom>
          <a:noFill/>
          <a:ln w="11500" cap="flat" cmpd="sng">
            <a:solidFill>
              <a:srgbClr val="A5812D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00" name="Google Shape;500;p79"/>
          <p:cNvSpPr/>
          <p:nvPr/>
        </p:nvSpPr>
        <p:spPr>
          <a:xfrm>
            <a:off x="4287268" y="4173099"/>
            <a:ext cx="55898" cy="6500"/>
          </a:xfrm>
          <a:custGeom>
            <a:avLst/>
            <a:gdLst/>
            <a:ahLst/>
            <a:cxnLst/>
            <a:rect l="l" t="t" r="r" b="b"/>
            <a:pathLst>
              <a:path w="74531" h="8666" extrusionOk="0">
                <a:moveTo>
                  <a:pt x="0" y="0"/>
                </a:moveTo>
                <a:lnTo>
                  <a:pt x="74532" y="0"/>
                </a:lnTo>
              </a:path>
            </a:pathLst>
          </a:custGeom>
          <a:noFill/>
          <a:ln w="11500" cap="flat" cmpd="sng">
            <a:solidFill>
              <a:srgbClr val="A5812D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01" name="Google Shape;501;p79"/>
          <p:cNvSpPr/>
          <p:nvPr/>
        </p:nvSpPr>
        <p:spPr>
          <a:xfrm>
            <a:off x="4232019" y="3957954"/>
            <a:ext cx="333442" cy="402991"/>
          </a:xfrm>
          <a:custGeom>
            <a:avLst/>
            <a:gdLst/>
            <a:ahLst/>
            <a:cxnLst/>
            <a:rect l="l" t="t" r="r" b="b"/>
            <a:pathLst>
              <a:path w="444589" h="537321" extrusionOk="0">
                <a:moveTo>
                  <a:pt x="185462" y="160330"/>
                </a:moveTo>
                <a:lnTo>
                  <a:pt x="185462" y="0"/>
                </a:lnTo>
                <a:lnTo>
                  <a:pt x="444590" y="92731"/>
                </a:lnTo>
                <a:lnTo>
                  <a:pt x="444590" y="537321"/>
                </a:lnTo>
                <a:lnTo>
                  <a:pt x="0" y="537321"/>
                </a:lnTo>
                <a:lnTo>
                  <a:pt x="0" y="203662"/>
                </a:lnTo>
                <a:lnTo>
                  <a:pt x="222728" y="203662"/>
                </a:lnTo>
                <a:lnTo>
                  <a:pt x="222728" y="537321"/>
                </a:lnTo>
              </a:path>
            </a:pathLst>
          </a:custGeom>
          <a:noFill/>
          <a:ln w="11500" cap="flat" cmpd="sng">
            <a:solidFill>
              <a:srgbClr val="051C2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02" name="Google Shape;502;p79"/>
          <p:cNvSpPr/>
          <p:nvPr/>
        </p:nvSpPr>
        <p:spPr>
          <a:xfrm>
            <a:off x="4460163" y="4065202"/>
            <a:ext cx="6500" cy="243744"/>
          </a:xfrm>
          <a:custGeom>
            <a:avLst/>
            <a:gdLst/>
            <a:ahLst/>
            <a:cxnLst/>
            <a:rect l="l" t="t" r="r" b="b"/>
            <a:pathLst>
              <a:path w="8666" h="324992" extrusionOk="0">
                <a:moveTo>
                  <a:pt x="0" y="324993"/>
                </a:moveTo>
                <a:lnTo>
                  <a:pt x="0" y="0"/>
                </a:lnTo>
              </a:path>
            </a:pathLst>
          </a:custGeom>
          <a:noFill/>
          <a:ln w="11500" cap="flat" cmpd="sng">
            <a:solidFill>
              <a:srgbClr val="A5812D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03" name="Google Shape;503;p79"/>
          <p:cNvSpPr/>
          <p:nvPr/>
        </p:nvSpPr>
        <p:spPr>
          <a:xfrm>
            <a:off x="4501762" y="4078851"/>
            <a:ext cx="6500" cy="230094"/>
          </a:xfrm>
          <a:custGeom>
            <a:avLst/>
            <a:gdLst/>
            <a:ahLst/>
            <a:cxnLst/>
            <a:rect l="l" t="t" r="r" b="b"/>
            <a:pathLst>
              <a:path w="8666" h="306792" extrusionOk="0">
                <a:moveTo>
                  <a:pt x="0" y="306793"/>
                </a:moveTo>
                <a:lnTo>
                  <a:pt x="0" y="0"/>
                </a:lnTo>
              </a:path>
            </a:pathLst>
          </a:custGeom>
          <a:noFill/>
          <a:ln w="11500" cap="flat" cmpd="sng">
            <a:solidFill>
              <a:srgbClr val="A5812D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04" name="Google Shape;504;p79"/>
          <p:cNvSpPr/>
          <p:nvPr/>
        </p:nvSpPr>
        <p:spPr>
          <a:xfrm>
            <a:off x="2547801" y="1509344"/>
            <a:ext cx="728775" cy="728775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200">
              <a:solidFill>
                <a:srgbClr val="FFFFFF"/>
              </a:solidFill>
            </a:endParaRPr>
          </a:p>
        </p:txBody>
      </p:sp>
      <p:sp>
        <p:nvSpPr>
          <p:cNvPr id="505" name="Google Shape;505;p79"/>
          <p:cNvSpPr/>
          <p:nvPr/>
        </p:nvSpPr>
        <p:spPr>
          <a:xfrm>
            <a:off x="2836734" y="1672180"/>
            <a:ext cx="124147" cy="222944"/>
          </a:xfrm>
          <a:custGeom>
            <a:avLst/>
            <a:gdLst/>
            <a:ahLst/>
            <a:cxnLst/>
            <a:rect l="l" t="t" r="r" b="b"/>
            <a:pathLst>
              <a:path w="165529" h="297259" extrusionOk="0">
                <a:moveTo>
                  <a:pt x="165530" y="142130"/>
                </a:moveTo>
                <a:lnTo>
                  <a:pt x="165530" y="0"/>
                </a:lnTo>
                <a:lnTo>
                  <a:pt x="1733" y="0"/>
                </a:lnTo>
                <a:cubicBezTo>
                  <a:pt x="1733" y="64132"/>
                  <a:pt x="0" y="233128"/>
                  <a:pt x="0" y="297260"/>
                </a:cubicBezTo>
              </a:path>
            </a:pathLst>
          </a:custGeom>
          <a:noFill/>
          <a:ln w="11500" cap="flat" cmpd="sng">
            <a:solidFill>
              <a:srgbClr val="A5812D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06" name="Google Shape;506;p79"/>
          <p:cNvSpPr/>
          <p:nvPr/>
        </p:nvSpPr>
        <p:spPr>
          <a:xfrm>
            <a:off x="2915383" y="1794376"/>
            <a:ext cx="90347" cy="100748"/>
          </a:xfrm>
          <a:custGeom>
            <a:avLst/>
            <a:gdLst/>
            <a:ahLst/>
            <a:cxnLst/>
            <a:rect l="l" t="t" r="r" b="b"/>
            <a:pathLst>
              <a:path w="120463" h="134330" extrusionOk="0">
                <a:moveTo>
                  <a:pt x="0" y="0"/>
                </a:moveTo>
                <a:lnTo>
                  <a:pt x="120464" y="0"/>
                </a:lnTo>
                <a:lnTo>
                  <a:pt x="120464" y="134330"/>
                </a:lnTo>
                <a:lnTo>
                  <a:pt x="0" y="13433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11500" cap="flat" cmpd="sng">
            <a:solidFill>
              <a:srgbClr val="A5812D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07" name="Google Shape;507;p79"/>
          <p:cNvSpPr/>
          <p:nvPr/>
        </p:nvSpPr>
        <p:spPr>
          <a:xfrm>
            <a:off x="2871183" y="1701428"/>
            <a:ext cx="57198" cy="6500"/>
          </a:xfrm>
          <a:custGeom>
            <a:avLst/>
            <a:gdLst/>
            <a:ahLst/>
            <a:cxnLst/>
            <a:rect l="l" t="t" r="r" b="b"/>
            <a:pathLst>
              <a:path w="76264" h="8666" extrusionOk="0">
                <a:moveTo>
                  <a:pt x="0" y="0"/>
                </a:moveTo>
                <a:lnTo>
                  <a:pt x="76265" y="0"/>
                </a:lnTo>
              </a:path>
            </a:pathLst>
          </a:custGeom>
          <a:noFill/>
          <a:ln w="11500" cap="flat" cmpd="sng">
            <a:solidFill>
              <a:srgbClr val="A5812D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08" name="Google Shape;508;p79"/>
          <p:cNvSpPr/>
          <p:nvPr/>
        </p:nvSpPr>
        <p:spPr>
          <a:xfrm>
            <a:off x="2871183" y="1733927"/>
            <a:ext cx="57198" cy="6500"/>
          </a:xfrm>
          <a:custGeom>
            <a:avLst/>
            <a:gdLst/>
            <a:ahLst/>
            <a:cxnLst/>
            <a:rect l="l" t="t" r="r" b="b"/>
            <a:pathLst>
              <a:path w="76264" h="8666" extrusionOk="0">
                <a:moveTo>
                  <a:pt x="0" y="0"/>
                </a:moveTo>
                <a:lnTo>
                  <a:pt x="76265" y="0"/>
                </a:lnTo>
              </a:path>
            </a:pathLst>
          </a:custGeom>
          <a:noFill/>
          <a:ln w="11500" cap="flat" cmpd="sng">
            <a:solidFill>
              <a:srgbClr val="A5812D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09" name="Google Shape;509;p79"/>
          <p:cNvSpPr/>
          <p:nvPr/>
        </p:nvSpPr>
        <p:spPr>
          <a:xfrm>
            <a:off x="2948532" y="1835975"/>
            <a:ext cx="24049" cy="6500"/>
          </a:xfrm>
          <a:custGeom>
            <a:avLst/>
            <a:gdLst/>
            <a:ahLst/>
            <a:cxnLst/>
            <a:rect l="l" t="t" r="r" b="b"/>
            <a:pathLst>
              <a:path w="32065" h="8666" extrusionOk="0">
                <a:moveTo>
                  <a:pt x="0" y="0"/>
                </a:moveTo>
                <a:lnTo>
                  <a:pt x="32066" y="0"/>
                </a:lnTo>
              </a:path>
            </a:pathLst>
          </a:custGeom>
          <a:noFill/>
          <a:ln w="11500" cap="flat" cmpd="sng">
            <a:solidFill>
              <a:srgbClr val="A5812D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10" name="Google Shape;510;p79"/>
          <p:cNvSpPr/>
          <p:nvPr/>
        </p:nvSpPr>
        <p:spPr>
          <a:xfrm>
            <a:off x="2948532" y="1860025"/>
            <a:ext cx="24049" cy="6500"/>
          </a:xfrm>
          <a:custGeom>
            <a:avLst/>
            <a:gdLst/>
            <a:ahLst/>
            <a:cxnLst/>
            <a:rect l="l" t="t" r="r" b="b"/>
            <a:pathLst>
              <a:path w="32065" h="8666" extrusionOk="0">
                <a:moveTo>
                  <a:pt x="0" y="0"/>
                </a:moveTo>
                <a:lnTo>
                  <a:pt x="32066" y="0"/>
                </a:lnTo>
              </a:path>
            </a:pathLst>
          </a:custGeom>
          <a:noFill/>
          <a:ln w="11500" cap="flat" cmpd="sng">
            <a:solidFill>
              <a:srgbClr val="A5812D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11" name="Google Shape;511;p79"/>
          <p:cNvSpPr/>
          <p:nvPr/>
        </p:nvSpPr>
        <p:spPr>
          <a:xfrm>
            <a:off x="2871183" y="1766427"/>
            <a:ext cx="57198" cy="6500"/>
          </a:xfrm>
          <a:custGeom>
            <a:avLst/>
            <a:gdLst/>
            <a:ahLst/>
            <a:cxnLst/>
            <a:rect l="l" t="t" r="r" b="b"/>
            <a:pathLst>
              <a:path w="76264" h="8666" extrusionOk="0">
                <a:moveTo>
                  <a:pt x="0" y="0"/>
                </a:moveTo>
                <a:lnTo>
                  <a:pt x="76265" y="0"/>
                </a:lnTo>
              </a:path>
            </a:pathLst>
          </a:custGeom>
          <a:noFill/>
          <a:ln w="11500" cap="flat" cmpd="sng">
            <a:solidFill>
              <a:srgbClr val="A5812D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12" name="Google Shape;512;p79"/>
          <p:cNvSpPr/>
          <p:nvPr/>
        </p:nvSpPr>
        <p:spPr>
          <a:xfrm>
            <a:off x="2714537" y="1895124"/>
            <a:ext cx="395840" cy="180046"/>
          </a:xfrm>
          <a:custGeom>
            <a:avLst/>
            <a:gdLst/>
            <a:ahLst/>
            <a:cxnLst/>
            <a:rect l="l" t="t" r="r" b="b"/>
            <a:pathLst>
              <a:path w="527787" h="240061" extrusionOk="0">
                <a:moveTo>
                  <a:pt x="0" y="0"/>
                </a:moveTo>
                <a:lnTo>
                  <a:pt x="527788" y="0"/>
                </a:lnTo>
                <a:cubicBezTo>
                  <a:pt x="526921" y="132597"/>
                  <a:pt x="409057" y="240061"/>
                  <a:pt x="263461" y="240061"/>
                </a:cubicBezTo>
                <a:cubicBezTo>
                  <a:pt x="117864" y="240061"/>
                  <a:pt x="0" y="132597"/>
                  <a:pt x="0" y="0"/>
                </a:cubicBezTo>
                <a:close/>
              </a:path>
            </a:pathLst>
          </a:custGeom>
          <a:noFill/>
          <a:ln w="11500" cap="flat" cmpd="sng">
            <a:solidFill>
              <a:srgbClr val="051C2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13" name="Google Shape;513;p79"/>
          <p:cNvSpPr/>
          <p:nvPr/>
        </p:nvSpPr>
        <p:spPr>
          <a:xfrm>
            <a:off x="2803584" y="1895124"/>
            <a:ext cx="217095" cy="175496"/>
          </a:xfrm>
          <a:custGeom>
            <a:avLst/>
            <a:gdLst/>
            <a:ahLst/>
            <a:cxnLst/>
            <a:rect l="l" t="t" r="r" b="b"/>
            <a:pathLst>
              <a:path w="289460" h="233994" extrusionOk="0">
                <a:moveTo>
                  <a:pt x="289460" y="0"/>
                </a:moveTo>
                <a:lnTo>
                  <a:pt x="281660" y="63265"/>
                </a:lnTo>
                <a:cubicBezTo>
                  <a:pt x="279060" y="83198"/>
                  <a:pt x="274727" y="103131"/>
                  <a:pt x="267794" y="122197"/>
                </a:cubicBezTo>
                <a:cubicBezTo>
                  <a:pt x="241794" y="189796"/>
                  <a:pt x="196729" y="233995"/>
                  <a:pt x="144730" y="233995"/>
                </a:cubicBezTo>
                <a:cubicBezTo>
                  <a:pt x="92731" y="233995"/>
                  <a:pt x="47666" y="189796"/>
                  <a:pt x="21666" y="123064"/>
                </a:cubicBezTo>
                <a:cubicBezTo>
                  <a:pt x="13866" y="103131"/>
                  <a:pt x="9533" y="83198"/>
                  <a:pt x="6933" y="62399"/>
                </a:cubicBezTo>
                <a:lnTo>
                  <a:pt x="0" y="867"/>
                </a:lnTo>
              </a:path>
            </a:pathLst>
          </a:custGeom>
          <a:noFill/>
          <a:ln w="11500" cap="flat" cmpd="sng">
            <a:solidFill>
              <a:srgbClr val="051C2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14" name="Google Shape;514;p79"/>
          <p:cNvSpPr/>
          <p:nvPr/>
        </p:nvSpPr>
        <p:spPr>
          <a:xfrm>
            <a:off x="1612713" y="2697193"/>
            <a:ext cx="6500" cy="180046"/>
          </a:xfrm>
          <a:custGeom>
            <a:avLst/>
            <a:gdLst/>
            <a:ahLst/>
            <a:cxnLst/>
            <a:rect l="l" t="t" r="r" b="b"/>
            <a:pathLst>
              <a:path w="8666" h="240061" extrusionOk="0">
                <a:moveTo>
                  <a:pt x="0" y="0"/>
                </a:moveTo>
                <a:lnTo>
                  <a:pt x="0" y="240061"/>
                </a:lnTo>
              </a:path>
            </a:pathLst>
          </a:custGeom>
          <a:noFill/>
          <a:ln w="11500" cap="flat" cmpd="sng">
            <a:solidFill>
              <a:srgbClr val="051C2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15" name="Google Shape;515;p79"/>
          <p:cNvSpPr/>
          <p:nvPr/>
        </p:nvSpPr>
        <p:spPr>
          <a:xfrm>
            <a:off x="2725586" y="1954923"/>
            <a:ext cx="372441" cy="1949"/>
          </a:xfrm>
          <a:custGeom>
            <a:avLst/>
            <a:gdLst/>
            <a:ahLst/>
            <a:cxnLst/>
            <a:rect l="l" t="t" r="r" b="b"/>
            <a:pathLst>
              <a:path w="496588" h="2599" extrusionOk="0">
                <a:moveTo>
                  <a:pt x="0" y="0"/>
                </a:moveTo>
                <a:lnTo>
                  <a:pt x="496589" y="2600"/>
                </a:lnTo>
              </a:path>
            </a:pathLst>
          </a:custGeom>
          <a:noFill/>
          <a:ln w="11500" cap="flat" cmpd="sng">
            <a:solidFill>
              <a:srgbClr val="051C2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16" name="Google Shape;516;p79"/>
          <p:cNvSpPr/>
          <p:nvPr/>
        </p:nvSpPr>
        <p:spPr>
          <a:xfrm>
            <a:off x="2763285" y="2014071"/>
            <a:ext cx="297043" cy="650"/>
          </a:xfrm>
          <a:custGeom>
            <a:avLst/>
            <a:gdLst/>
            <a:ahLst/>
            <a:cxnLst/>
            <a:rect l="l" t="t" r="r" b="b"/>
            <a:pathLst>
              <a:path w="396057" h="866" extrusionOk="0">
                <a:moveTo>
                  <a:pt x="0" y="0"/>
                </a:moveTo>
                <a:lnTo>
                  <a:pt x="396058" y="867"/>
                </a:lnTo>
              </a:path>
            </a:pathLst>
          </a:custGeom>
          <a:noFill/>
          <a:ln w="11500" cap="flat" cmpd="sng">
            <a:solidFill>
              <a:srgbClr val="051C2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84"/>
          <p:cNvSpPr/>
          <p:nvPr/>
        </p:nvSpPr>
        <p:spPr>
          <a:xfrm>
            <a:off x="5865163" y="857250"/>
            <a:ext cx="3278925" cy="5143500"/>
          </a:xfrm>
          <a:prstGeom prst="rect">
            <a:avLst/>
          </a:prstGeom>
          <a:solidFill>
            <a:srgbClr val="050A63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200">
              <a:solidFill>
                <a:srgbClr val="FFFFFF"/>
              </a:solidFill>
            </a:endParaRPr>
          </a:p>
        </p:txBody>
      </p:sp>
      <p:sp>
        <p:nvSpPr>
          <p:cNvPr id="571" name="Google Shape;571;p84"/>
          <p:cNvSpPr/>
          <p:nvPr/>
        </p:nvSpPr>
        <p:spPr>
          <a:xfrm>
            <a:off x="1984963" y="2464714"/>
            <a:ext cx="1933805" cy="1945928"/>
          </a:xfrm>
          <a:custGeom>
            <a:avLst/>
            <a:gdLst/>
            <a:ahLst/>
            <a:cxnLst/>
            <a:rect l="l" t="t" r="r" b="b"/>
            <a:pathLst>
              <a:path w="1906400" h="1918351" extrusionOk="0">
                <a:moveTo>
                  <a:pt x="1906401" y="959176"/>
                </a:moveTo>
                <a:cubicBezTo>
                  <a:pt x="1906401" y="1488914"/>
                  <a:pt x="1479638" y="1918351"/>
                  <a:pt x="953200" y="1918351"/>
                </a:cubicBezTo>
                <a:cubicBezTo>
                  <a:pt x="426762" y="1918351"/>
                  <a:pt x="0" y="1488914"/>
                  <a:pt x="0" y="959176"/>
                </a:cubicBezTo>
                <a:cubicBezTo>
                  <a:pt x="0" y="429437"/>
                  <a:pt x="426762" y="0"/>
                  <a:pt x="953200" y="0"/>
                </a:cubicBezTo>
                <a:cubicBezTo>
                  <a:pt x="1479638" y="0"/>
                  <a:pt x="1906401" y="429437"/>
                  <a:pt x="1906401" y="95917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72" name="Google Shape;572;p84"/>
          <p:cNvSpPr txBox="1"/>
          <p:nvPr/>
        </p:nvSpPr>
        <p:spPr>
          <a:xfrm>
            <a:off x="2700279" y="1665776"/>
            <a:ext cx="504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indent="-209550">
              <a:buClr>
                <a:srgbClr val="FFFFFF"/>
              </a:buClr>
              <a:buSzPts val="4400"/>
              <a:buFont typeface="Quattrocento Sans"/>
              <a:buChar char="​"/>
            </a:pPr>
            <a:r>
              <a:rPr lang="en-US" sz="3300" b="1">
                <a:solidFill>
                  <a:srgbClr val="FFFFFF"/>
                </a:solidFill>
              </a:rPr>
              <a:t>10</a:t>
            </a:r>
            <a:endParaRPr sz="3300" b="1">
              <a:solidFill>
                <a:srgbClr val="FFFFFF"/>
              </a:solidFill>
            </a:endParaRPr>
          </a:p>
        </p:txBody>
      </p:sp>
      <p:pic>
        <p:nvPicPr>
          <p:cNvPr id="573" name="Google Shape;573;p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7535" y="1212619"/>
            <a:ext cx="4517372" cy="4496643"/>
          </a:xfrm>
          <a:prstGeom prst="rect">
            <a:avLst/>
          </a:prstGeom>
          <a:noFill/>
          <a:ln>
            <a:noFill/>
          </a:ln>
        </p:spPr>
      </p:pic>
      <p:sp>
        <p:nvSpPr>
          <p:cNvPr id="574" name="Google Shape;574;p84"/>
          <p:cNvSpPr txBox="1"/>
          <p:nvPr/>
        </p:nvSpPr>
        <p:spPr>
          <a:xfrm>
            <a:off x="1121552" y="2623075"/>
            <a:ext cx="794092" cy="50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indent="-209550">
              <a:buClr>
                <a:srgbClr val="FFFFFF"/>
              </a:buClr>
              <a:buSzPts val="4400"/>
              <a:buFont typeface="Quattrocento Sans"/>
              <a:buChar char="​"/>
            </a:pPr>
            <a:r>
              <a:rPr lang="en-US" sz="3300" b="1" dirty="0">
                <a:solidFill>
                  <a:srgbClr val="FFFFFF"/>
                </a:solidFill>
              </a:rPr>
              <a:t>4.1</a:t>
            </a:r>
            <a:endParaRPr sz="3300" b="1" dirty="0">
              <a:solidFill>
                <a:srgbClr val="FFFFFF"/>
              </a:solidFill>
            </a:endParaRPr>
          </a:p>
        </p:txBody>
      </p:sp>
      <p:sp>
        <p:nvSpPr>
          <p:cNvPr id="575" name="Google Shape;575;p84"/>
          <p:cNvSpPr txBox="1"/>
          <p:nvPr/>
        </p:nvSpPr>
        <p:spPr>
          <a:xfrm>
            <a:off x="4129628" y="2586531"/>
            <a:ext cx="813503" cy="50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indent="-209550">
              <a:buClr>
                <a:srgbClr val="FFFFFF"/>
              </a:buClr>
              <a:buSzPts val="4400"/>
              <a:buFont typeface="Quattrocento Sans"/>
              <a:buChar char="​"/>
            </a:pPr>
            <a:r>
              <a:rPr lang="en-US" sz="3300" b="1" dirty="0">
                <a:solidFill>
                  <a:srgbClr val="FFFFFF"/>
                </a:solidFill>
              </a:rPr>
              <a:t>4.2</a:t>
            </a:r>
            <a:endParaRPr sz="3300" b="1" dirty="0">
              <a:solidFill>
                <a:srgbClr val="FFFFFF"/>
              </a:solidFill>
            </a:endParaRPr>
          </a:p>
        </p:txBody>
      </p:sp>
      <p:cxnSp>
        <p:nvCxnSpPr>
          <p:cNvPr id="576" name="Google Shape;576;p84"/>
          <p:cNvCxnSpPr/>
          <p:nvPr/>
        </p:nvCxnSpPr>
        <p:spPr>
          <a:xfrm>
            <a:off x="6357415" y="3418649"/>
            <a:ext cx="2294325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77" name="Google Shape;577;p84"/>
          <p:cNvSpPr txBox="1"/>
          <p:nvPr/>
        </p:nvSpPr>
        <p:spPr>
          <a:xfrm>
            <a:off x="6357415" y="2790449"/>
            <a:ext cx="229432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indent="-76200">
              <a:buClr>
                <a:srgbClr val="FFFFFF"/>
              </a:buClr>
              <a:buSzPts val="1600"/>
              <a:buFont typeface="Quattrocento Sans"/>
              <a:buChar char="​"/>
            </a:pPr>
            <a:r>
              <a:rPr lang="en-US" sz="1200">
                <a:solidFill>
                  <a:srgbClr val="FFFFFF"/>
                </a:solidFill>
              </a:rPr>
              <a:t>Help workers move to in-demand occupations</a:t>
            </a:r>
            <a:endParaRPr sz="1050"/>
          </a:p>
        </p:txBody>
      </p:sp>
      <p:sp>
        <p:nvSpPr>
          <p:cNvPr id="578" name="Google Shape;578;p84"/>
          <p:cNvSpPr txBox="1"/>
          <p:nvPr/>
        </p:nvSpPr>
        <p:spPr>
          <a:xfrm>
            <a:off x="6357415" y="2298195"/>
            <a:ext cx="229432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indent="-190500">
              <a:buClr>
                <a:srgbClr val="FFFFFF"/>
              </a:buClr>
              <a:buSzPts val="4000"/>
              <a:buFont typeface="Quattrocento Sans"/>
              <a:buChar char="​"/>
            </a:pPr>
            <a:r>
              <a:rPr lang="en-US" sz="3000" b="1">
                <a:solidFill>
                  <a:srgbClr val="FFFFFF"/>
                </a:solidFill>
              </a:rPr>
              <a:t>4.1</a:t>
            </a:r>
            <a:endParaRPr sz="3000" b="1">
              <a:solidFill>
                <a:srgbClr val="FFFFFF"/>
              </a:solidFill>
            </a:endParaRPr>
          </a:p>
        </p:txBody>
      </p:sp>
      <p:sp>
        <p:nvSpPr>
          <p:cNvPr id="579" name="Google Shape;579;p84"/>
          <p:cNvSpPr txBox="1"/>
          <p:nvPr/>
        </p:nvSpPr>
        <p:spPr>
          <a:xfrm>
            <a:off x="6357415" y="4190473"/>
            <a:ext cx="229432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indent="-76200">
              <a:buClr>
                <a:srgbClr val="FFFFFF"/>
              </a:buClr>
              <a:buSzPts val="1600"/>
              <a:buFont typeface="Quattrocento Sans"/>
              <a:buChar char="​"/>
            </a:pPr>
            <a:r>
              <a:rPr lang="en-US" sz="1200">
                <a:solidFill>
                  <a:srgbClr val="FFFFFF"/>
                </a:solidFill>
              </a:rPr>
              <a:t>Support Marylanders in accessing quality jobs</a:t>
            </a:r>
            <a:endParaRPr sz="1050"/>
          </a:p>
        </p:txBody>
      </p:sp>
      <p:sp>
        <p:nvSpPr>
          <p:cNvPr id="580" name="Google Shape;580;p84"/>
          <p:cNvSpPr txBox="1"/>
          <p:nvPr/>
        </p:nvSpPr>
        <p:spPr>
          <a:xfrm>
            <a:off x="6357415" y="3677518"/>
            <a:ext cx="229432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indent="-190500">
              <a:buClr>
                <a:srgbClr val="FFFFFF"/>
              </a:buClr>
              <a:buSzPts val="4000"/>
              <a:buFont typeface="Quattrocento Sans"/>
              <a:buChar char="​"/>
            </a:pPr>
            <a:r>
              <a:rPr lang="en-US" sz="3000" b="1">
                <a:solidFill>
                  <a:srgbClr val="FFFFFF"/>
                </a:solidFill>
              </a:rPr>
              <a:t>4.2</a:t>
            </a:r>
            <a:endParaRPr sz="3000" b="1">
              <a:solidFill>
                <a:srgbClr val="FFFFFF"/>
              </a:solidFill>
            </a:endParaRPr>
          </a:p>
        </p:txBody>
      </p:sp>
      <p:sp>
        <p:nvSpPr>
          <p:cNvPr id="581" name="Google Shape;581;p84"/>
          <p:cNvSpPr/>
          <p:nvPr/>
        </p:nvSpPr>
        <p:spPr>
          <a:xfrm>
            <a:off x="1024033" y="3306542"/>
            <a:ext cx="728775" cy="728775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200">
              <a:solidFill>
                <a:srgbClr val="FFFFFF"/>
              </a:solidFill>
            </a:endParaRPr>
          </a:p>
        </p:txBody>
      </p:sp>
      <p:sp>
        <p:nvSpPr>
          <p:cNvPr id="582" name="Google Shape;582;p84"/>
          <p:cNvSpPr/>
          <p:nvPr/>
        </p:nvSpPr>
        <p:spPr>
          <a:xfrm>
            <a:off x="1186869" y="3519426"/>
            <a:ext cx="222295" cy="167046"/>
          </a:xfrm>
          <a:custGeom>
            <a:avLst/>
            <a:gdLst/>
            <a:ahLst/>
            <a:cxnLst/>
            <a:rect l="l" t="t" r="r" b="b"/>
            <a:pathLst>
              <a:path w="296393" h="222728" extrusionOk="0">
                <a:moveTo>
                  <a:pt x="176796" y="222728"/>
                </a:moveTo>
                <a:lnTo>
                  <a:pt x="0" y="222728"/>
                </a:lnTo>
                <a:lnTo>
                  <a:pt x="0" y="46799"/>
                </a:lnTo>
                <a:lnTo>
                  <a:pt x="0" y="0"/>
                </a:lnTo>
                <a:lnTo>
                  <a:pt x="90131" y="0"/>
                </a:lnTo>
                <a:lnTo>
                  <a:pt x="207995" y="0"/>
                </a:lnTo>
                <a:lnTo>
                  <a:pt x="296393" y="0"/>
                </a:lnTo>
                <a:lnTo>
                  <a:pt x="296393" y="46799"/>
                </a:lnTo>
                <a:lnTo>
                  <a:pt x="296393" y="121331"/>
                </a:lnTo>
              </a:path>
            </a:pathLst>
          </a:custGeom>
          <a:noFill/>
          <a:ln w="11500" cap="flat" cmpd="sng">
            <a:solidFill>
              <a:srgbClr val="051C2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83" name="Google Shape;583;p84"/>
          <p:cNvSpPr/>
          <p:nvPr/>
        </p:nvSpPr>
        <p:spPr>
          <a:xfrm>
            <a:off x="1254467" y="3496026"/>
            <a:ext cx="88397" cy="24049"/>
          </a:xfrm>
          <a:custGeom>
            <a:avLst/>
            <a:gdLst/>
            <a:ahLst/>
            <a:cxnLst/>
            <a:rect l="l" t="t" r="r" b="b"/>
            <a:pathLst>
              <a:path w="117863" h="32065" extrusionOk="0">
                <a:moveTo>
                  <a:pt x="0" y="32066"/>
                </a:moveTo>
                <a:lnTo>
                  <a:pt x="0" y="0"/>
                </a:lnTo>
                <a:lnTo>
                  <a:pt x="117864" y="0"/>
                </a:lnTo>
                <a:lnTo>
                  <a:pt x="117864" y="32066"/>
                </a:lnTo>
              </a:path>
            </a:pathLst>
          </a:custGeom>
          <a:noFill/>
          <a:ln w="11500" cap="flat" cmpd="sng">
            <a:solidFill>
              <a:srgbClr val="051C2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84" name="Google Shape;584;p84"/>
          <p:cNvSpPr/>
          <p:nvPr/>
        </p:nvSpPr>
        <p:spPr>
          <a:xfrm>
            <a:off x="1283716" y="3574025"/>
            <a:ext cx="29899" cy="24699"/>
          </a:xfrm>
          <a:custGeom>
            <a:avLst/>
            <a:gdLst/>
            <a:ahLst/>
            <a:cxnLst/>
            <a:rect l="l" t="t" r="r" b="b"/>
            <a:pathLst>
              <a:path w="39865" h="32932" extrusionOk="0">
                <a:moveTo>
                  <a:pt x="0" y="0"/>
                </a:moveTo>
                <a:lnTo>
                  <a:pt x="39866" y="0"/>
                </a:lnTo>
                <a:lnTo>
                  <a:pt x="39866" y="32933"/>
                </a:lnTo>
                <a:lnTo>
                  <a:pt x="0" y="32933"/>
                </a:lnTo>
                <a:close/>
              </a:path>
            </a:pathLst>
          </a:custGeom>
          <a:noFill/>
          <a:ln w="11500" cap="flat" cmpd="sng">
            <a:solidFill>
              <a:srgbClr val="051C2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85" name="Google Shape;585;p84"/>
          <p:cNvSpPr/>
          <p:nvPr/>
        </p:nvSpPr>
        <p:spPr>
          <a:xfrm>
            <a:off x="1289412" y="3554582"/>
            <a:ext cx="96848" cy="32499"/>
          </a:xfrm>
          <a:custGeom>
            <a:avLst/>
            <a:gdLst/>
            <a:ahLst/>
            <a:cxnLst/>
            <a:rect l="l" t="t" r="r" b="b"/>
            <a:pathLst>
              <a:path w="129130" h="43332" extrusionOk="0">
                <a:moveTo>
                  <a:pt x="0" y="0"/>
                </a:moveTo>
                <a:lnTo>
                  <a:pt x="129130" y="43332"/>
                </a:lnTo>
              </a:path>
            </a:pathLst>
          </a:custGeom>
          <a:noFill/>
          <a:ln w="11500" cap="flat" cmpd="sng">
            <a:solidFill>
              <a:srgbClr val="051C2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86" name="Google Shape;586;p84"/>
          <p:cNvSpPr/>
          <p:nvPr/>
        </p:nvSpPr>
        <p:spPr>
          <a:xfrm>
            <a:off x="1313616" y="3554526"/>
            <a:ext cx="95548" cy="31849"/>
          </a:xfrm>
          <a:custGeom>
            <a:avLst/>
            <a:gdLst/>
            <a:ahLst/>
            <a:cxnLst/>
            <a:rect l="l" t="t" r="r" b="b"/>
            <a:pathLst>
              <a:path w="127397" h="42465" extrusionOk="0">
                <a:moveTo>
                  <a:pt x="127397" y="0"/>
                </a:moveTo>
                <a:lnTo>
                  <a:pt x="0" y="42466"/>
                </a:lnTo>
              </a:path>
            </a:pathLst>
          </a:custGeom>
          <a:noFill/>
          <a:ln w="11500" cap="flat" cmpd="sng">
            <a:solidFill>
              <a:srgbClr val="051C2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87" name="Google Shape;587;p84"/>
          <p:cNvSpPr/>
          <p:nvPr/>
        </p:nvSpPr>
        <p:spPr>
          <a:xfrm>
            <a:off x="1186868" y="3771620"/>
            <a:ext cx="94898" cy="40299"/>
          </a:xfrm>
          <a:custGeom>
            <a:avLst/>
            <a:gdLst/>
            <a:ahLst/>
            <a:cxnLst/>
            <a:rect l="l" t="t" r="r" b="b"/>
            <a:pathLst>
              <a:path w="126530" h="53732" extrusionOk="0">
                <a:moveTo>
                  <a:pt x="126530" y="53732"/>
                </a:moveTo>
                <a:lnTo>
                  <a:pt x="24266" y="53732"/>
                </a:lnTo>
                <a:cubicBezTo>
                  <a:pt x="11266" y="53732"/>
                  <a:pt x="0" y="43332"/>
                  <a:pt x="0" y="29466"/>
                </a:cubicBezTo>
                <a:lnTo>
                  <a:pt x="0" y="0"/>
                </a:lnTo>
              </a:path>
            </a:pathLst>
          </a:custGeom>
          <a:noFill/>
          <a:ln w="11500" cap="flat" cmpd="sng">
            <a:solidFill>
              <a:srgbClr val="A5812D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88" name="Google Shape;588;p84"/>
          <p:cNvSpPr/>
          <p:nvPr/>
        </p:nvSpPr>
        <p:spPr>
          <a:xfrm>
            <a:off x="1247967" y="3778120"/>
            <a:ext cx="33799" cy="68248"/>
          </a:xfrm>
          <a:custGeom>
            <a:avLst/>
            <a:gdLst/>
            <a:ahLst/>
            <a:cxnLst/>
            <a:rect l="l" t="t" r="r" b="b"/>
            <a:pathLst>
              <a:path w="45065" h="90997" extrusionOk="0">
                <a:moveTo>
                  <a:pt x="0" y="0"/>
                </a:moveTo>
                <a:lnTo>
                  <a:pt x="45066" y="45066"/>
                </a:lnTo>
                <a:lnTo>
                  <a:pt x="0" y="90998"/>
                </a:lnTo>
              </a:path>
            </a:pathLst>
          </a:custGeom>
          <a:noFill/>
          <a:ln w="11500" cap="flat" cmpd="sng">
            <a:solidFill>
              <a:srgbClr val="A5812D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89" name="Google Shape;589;p84"/>
          <p:cNvSpPr/>
          <p:nvPr/>
        </p:nvSpPr>
        <p:spPr>
          <a:xfrm>
            <a:off x="1495611" y="3529826"/>
            <a:ext cx="93598" cy="39649"/>
          </a:xfrm>
          <a:custGeom>
            <a:avLst/>
            <a:gdLst/>
            <a:ahLst/>
            <a:cxnLst/>
            <a:rect l="l" t="t" r="r" b="b"/>
            <a:pathLst>
              <a:path w="124797" h="52865" extrusionOk="0">
                <a:moveTo>
                  <a:pt x="0" y="0"/>
                </a:moveTo>
                <a:lnTo>
                  <a:pt x="100531" y="0"/>
                </a:lnTo>
                <a:cubicBezTo>
                  <a:pt x="114397" y="0"/>
                  <a:pt x="124797" y="11266"/>
                  <a:pt x="124797" y="24266"/>
                </a:cubicBezTo>
                <a:lnTo>
                  <a:pt x="124797" y="52865"/>
                </a:lnTo>
              </a:path>
            </a:pathLst>
          </a:custGeom>
          <a:noFill/>
          <a:ln w="11500" cap="flat" cmpd="sng">
            <a:solidFill>
              <a:srgbClr val="051C2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90" name="Google Shape;590;p84"/>
          <p:cNvSpPr/>
          <p:nvPr/>
        </p:nvSpPr>
        <p:spPr>
          <a:xfrm>
            <a:off x="1496262" y="3495377"/>
            <a:ext cx="33799" cy="67598"/>
          </a:xfrm>
          <a:custGeom>
            <a:avLst/>
            <a:gdLst/>
            <a:ahLst/>
            <a:cxnLst/>
            <a:rect l="l" t="t" r="r" b="b"/>
            <a:pathLst>
              <a:path w="45065" h="90131" extrusionOk="0">
                <a:moveTo>
                  <a:pt x="45066" y="90131"/>
                </a:moveTo>
                <a:lnTo>
                  <a:pt x="0" y="45066"/>
                </a:lnTo>
                <a:lnTo>
                  <a:pt x="45066" y="0"/>
                </a:lnTo>
              </a:path>
            </a:pathLst>
          </a:custGeom>
          <a:noFill/>
          <a:ln w="11500" cap="flat" cmpd="sng">
            <a:solidFill>
              <a:srgbClr val="051C2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91" name="Google Shape;591;p84"/>
          <p:cNvSpPr/>
          <p:nvPr/>
        </p:nvSpPr>
        <p:spPr>
          <a:xfrm>
            <a:off x="1382514" y="3768371"/>
            <a:ext cx="79948" cy="77998"/>
          </a:xfrm>
          <a:custGeom>
            <a:avLst/>
            <a:gdLst/>
            <a:ahLst/>
            <a:cxnLst/>
            <a:rect l="l" t="t" r="r" b="b"/>
            <a:pathLst>
              <a:path w="106597" h="103997" extrusionOk="0">
                <a:moveTo>
                  <a:pt x="106598" y="0"/>
                </a:moveTo>
                <a:cubicBezTo>
                  <a:pt x="106598" y="0"/>
                  <a:pt x="100531" y="34666"/>
                  <a:pt x="81465" y="39866"/>
                </a:cubicBezTo>
                <a:cubicBezTo>
                  <a:pt x="50266" y="47666"/>
                  <a:pt x="0" y="58065"/>
                  <a:pt x="0" y="100531"/>
                </a:cubicBezTo>
                <a:lnTo>
                  <a:pt x="0" y="103998"/>
                </a:lnTo>
              </a:path>
            </a:pathLst>
          </a:custGeom>
          <a:noFill/>
          <a:ln w="11500" cap="flat" cmpd="sng">
            <a:solidFill>
              <a:srgbClr val="A5812D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92" name="Google Shape;592;p84"/>
          <p:cNvSpPr/>
          <p:nvPr/>
        </p:nvSpPr>
        <p:spPr>
          <a:xfrm>
            <a:off x="1509261" y="3768371"/>
            <a:ext cx="79948" cy="77998"/>
          </a:xfrm>
          <a:custGeom>
            <a:avLst/>
            <a:gdLst/>
            <a:ahLst/>
            <a:cxnLst/>
            <a:rect l="l" t="t" r="r" b="b"/>
            <a:pathLst>
              <a:path w="106597" h="103997" extrusionOk="0">
                <a:moveTo>
                  <a:pt x="106598" y="103998"/>
                </a:moveTo>
                <a:lnTo>
                  <a:pt x="106598" y="101398"/>
                </a:lnTo>
                <a:cubicBezTo>
                  <a:pt x="106598" y="58932"/>
                  <a:pt x="56332" y="48532"/>
                  <a:pt x="25133" y="40732"/>
                </a:cubicBezTo>
                <a:cubicBezTo>
                  <a:pt x="6067" y="34666"/>
                  <a:pt x="0" y="0"/>
                  <a:pt x="0" y="0"/>
                </a:cubicBezTo>
              </a:path>
            </a:pathLst>
          </a:custGeom>
          <a:noFill/>
          <a:ln w="11500" cap="flat" cmpd="sng">
            <a:solidFill>
              <a:srgbClr val="A5812D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93" name="Google Shape;593;p84"/>
          <p:cNvSpPr/>
          <p:nvPr/>
        </p:nvSpPr>
        <p:spPr>
          <a:xfrm>
            <a:off x="1440481" y="3641623"/>
            <a:ext cx="91880" cy="137797"/>
          </a:xfrm>
          <a:custGeom>
            <a:avLst/>
            <a:gdLst/>
            <a:ahLst/>
            <a:cxnLst/>
            <a:rect l="l" t="t" r="r" b="b"/>
            <a:pathLst>
              <a:path w="122507" h="183729" extrusionOk="0">
                <a:moveTo>
                  <a:pt x="60507" y="183729"/>
                </a:moveTo>
                <a:cubicBezTo>
                  <a:pt x="83907" y="183729"/>
                  <a:pt x="102106" y="160330"/>
                  <a:pt x="111639" y="139530"/>
                </a:cubicBezTo>
                <a:cubicBezTo>
                  <a:pt x="122039" y="116131"/>
                  <a:pt x="127239" y="71932"/>
                  <a:pt x="116839" y="38132"/>
                </a:cubicBezTo>
                <a:cubicBezTo>
                  <a:pt x="104706" y="0"/>
                  <a:pt x="68307" y="0"/>
                  <a:pt x="61374" y="0"/>
                </a:cubicBezTo>
                <a:cubicBezTo>
                  <a:pt x="54441" y="0"/>
                  <a:pt x="18041" y="0"/>
                  <a:pt x="5908" y="38132"/>
                </a:cubicBezTo>
                <a:cubicBezTo>
                  <a:pt x="-4491" y="71065"/>
                  <a:pt x="-158" y="116131"/>
                  <a:pt x="11108" y="139530"/>
                </a:cubicBezTo>
                <a:cubicBezTo>
                  <a:pt x="19775" y="161196"/>
                  <a:pt x="37108" y="183729"/>
                  <a:pt x="60507" y="183729"/>
                </a:cubicBezTo>
                <a:close/>
              </a:path>
            </a:pathLst>
          </a:custGeom>
          <a:noFill/>
          <a:ln w="11500" cap="flat" cmpd="sng">
            <a:solidFill>
              <a:srgbClr val="A5812D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94" name="Google Shape;594;p84"/>
          <p:cNvSpPr/>
          <p:nvPr/>
        </p:nvSpPr>
        <p:spPr>
          <a:xfrm>
            <a:off x="1451413" y="3793720"/>
            <a:ext cx="69548" cy="24049"/>
          </a:xfrm>
          <a:custGeom>
            <a:avLst/>
            <a:gdLst/>
            <a:ahLst/>
            <a:cxnLst/>
            <a:rect l="l" t="t" r="r" b="b"/>
            <a:pathLst>
              <a:path w="92731" h="32065" extrusionOk="0">
                <a:moveTo>
                  <a:pt x="0" y="0"/>
                </a:moveTo>
                <a:lnTo>
                  <a:pt x="45932" y="32066"/>
                </a:lnTo>
                <a:lnTo>
                  <a:pt x="92731" y="0"/>
                </a:lnTo>
              </a:path>
            </a:pathLst>
          </a:custGeom>
          <a:noFill/>
          <a:ln w="11500" cap="flat" cmpd="sng">
            <a:solidFill>
              <a:srgbClr val="A5812D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95" name="Google Shape;595;p84"/>
          <p:cNvSpPr/>
          <p:nvPr/>
        </p:nvSpPr>
        <p:spPr>
          <a:xfrm>
            <a:off x="1289566" y="3592225"/>
            <a:ext cx="119597" cy="94247"/>
          </a:xfrm>
          <a:custGeom>
            <a:avLst/>
            <a:gdLst/>
            <a:ahLst/>
            <a:cxnLst/>
            <a:rect l="l" t="t" r="r" b="b"/>
            <a:pathLst>
              <a:path w="159463" h="125663" extrusionOk="0">
                <a:moveTo>
                  <a:pt x="159463" y="0"/>
                </a:moveTo>
                <a:lnTo>
                  <a:pt x="159463" y="125664"/>
                </a:lnTo>
                <a:lnTo>
                  <a:pt x="0" y="125664"/>
                </a:lnTo>
              </a:path>
            </a:pathLst>
          </a:custGeom>
          <a:noFill/>
          <a:ln w="11500" cap="flat" cmpd="sng">
            <a:solidFill>
              <a:srgbClr val="051C2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96" name="Google Shape;596;p84"/>
          <p:cNvSpPr/>
          <p:nvPr/>
        </p:nvSpPr>
        <p:spPr>
          <a:xfrm>
            <a:off x="4066562" y="3306598"/>
            <a:ext cx="728775" cy="728775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200">
              <a:solidFill>
                <a:srgbClr val="FFFFFF"/>
              </a:solidFill>
            </a:endParaRPr>
          </a:p>
        </p:txBody>
      </p:sp>
      <p:sp>
        <p:nvSpPr>
          <p:cNvPr id="597" name="Google Shape;597;p84"/>
          <p:cNvSpPr/>
          <p:nvPr/>
        </p:nvSpPr>
        <p:spPr>
          <a:xfrm>
            <a:off x="4363945" y="3481783"/>
            <a:ext cx="133897" cy="53948"/>
          </a:xfrm>
          <a:custGeom>
            <a:avLst/>
            <a:gdLst/>
            <a:ahLst/>
            <a:cxnLst/>
            <a:rect l="l" t="t" r="r" b="b"/>
            <a:pathLst>
              <a:path w="178529" h="71931" extrusionOk="0">
                <a:moveTo>
                  <a:pt x="0" y="71932"/>
                </a:moveTo>
                <a:lnTo>
                  <a:pt x="0" y="0"/>
                </a:lnTo>
                <a:lnTo>
                  <a:pt x="178529" y="0"/>
                </a:lnTo>
                <a:lnTo>
                  <a:pt x="178529" y="71932"/>
                </a:lnTo>
              </a:path>
            </a:pathLst>
          </a:custGeom>
          <a:noFill/>
          <a:ln w="11500" cap="flat" cmpd="sng">
            <a:solidFill>
              <a:srgbClr val="051C2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98" name="Google Shape;598;p84"/>
          <p:cNvSpPr/>
          <p:nvPr/>
        </p:nvSpPr>
        <p:spPr>
          <a:xfrm>
            <a:off x="4330795" y="3535732"/>
            <a:ext cx="6500" cy="180695"/>
          </a:xfrm>
          <a:custGeom>
            <a:avLst/>
            <a:gdLst/>
            <a:ahLst/>
            <a:cxnLst/>
            <a:rect l="l" t="t" r="r" b="b"/>
            <a:pathLst>
              <a:path w="8666" h="240927" extrusionOk="0">
                <a:moveTo>
                  <a:pt x="0" y="0"/>
                </a:moveTo>
                <a:lnTo>
                  <a:pt x="0" y="240928"/>
                </a:lnTo>
              </a:path>
            </a:pathLst>
          </a:custGeom>
          <a:noFill/>
          <a:ln w="11500" cap="flat" cmpd="sng">
            <a:solidFill>
              <a:srgbClr val="A5812D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599" name="Google Shape;599;p84"/>
          <p:cNvSpPr/>
          <p:nvPr/>
        </p:nvSpPr>
        <p:spPr>
          <a:xfrm>
            <a:off x="4330795" y="3783376"/>
            <a:ext cx="6500" cy="76698"/>
          </a:xfrm>
          <a:custGeom>
            <a:avLst/>
            <a:gdLst/>
            <a:ahLst/>
            <a:cxnLst/>
            <a:rect l="l" t="t" r="r" b="b"/>
            <a:pathLst>
              <a:path w="8666" h="102264" extrusionOk="0">
                <a:moveTo>
                  <a:pt x="0" y="0"/>
                </a:moveTo>
                <a:lnTo>
                  <a:pt x="0" y="102264"/>
                </a:lnTo>
              </a:path>
            </a:pathLst>
          </a:custGeom>
          <a:noFill/>
          <a:ln w="11500" cap="flat" cmpd="sng">
            <a:solidFill>
              <a:srgbClr val="A5812D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600" name="Google Shape;600;p84"/>
          <p:cNvSpPr/>
          <p:nvPr/>
        </p:nvSpPr>
        <p:spPr>
          <a:xfrm>
            <a:off x="4531641" y="3535732"/>
            <a:ext cx="6500" cy="180695"/>
          </a:xfrm>
          <a:custGeom>
            <a:avLst/>
            <a:gdLst/>
            <a:ahLst/>
            <a:cxnLst/>
            <a:rect l="l" t="t" r="r" b="b"/>
            <a:pathLst>
              <a:path w="8666" h="240927" extrusionOk="0">
                <a:moveTo>
                  <a:pt x="0" y="0"/>
                </a:moveTo>
                <a:lnTo>
                  <a:pt x="0" y="240928"/>
                </a:lnTo>
              </a:path>
            </a:pathLst>
          </a:custGeom>
          <a:noFill/>
          <a:ln w="11500" cap="flat" cmpd="sng">
            <a:solidFill>
              <a:srgbClr val="A5812D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601" name="Google Shape;601;p84"/>
          <p:cNvSpPr/>
          <p:nvPr/>
        </p:nvSpPr>
        <p:spPr>
          <a:xfrm>
            <a:off x="4531641" y="3783376"/>
            <a:ext cx="6500" cy="76698"/>
          </a:xfrm>
          <a:custGeom>
            <a:avLst/>
            <a:gdLst/>
            <a:ahLst/>
            <a:cxnLst/>
            <a:rect l="l" t="t" r="r" b="b"/>
            <a:pathLst>
              <a:path w="8666" h="102264" extrusionOk="0">
                <a:moveTo>
                  <a:pt x="0" y="0"/>
                </a:moveTo>
                <a:lnTo>
                  <a:pt x="0" y="102264"/>
                </a:lnTo>
              </a:path>
            </a:pathLst>
          </a:custGeom>
          <a:noFill/>
          <a:ln w="11500" cap="flat" cmpd="sng">
            <a:solidFill>
              <a:srgbClr val="A5812D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602" name="Google Shape;602;p84"/>
          <p:cNvSpPr/>
          <p:nvPr/>
        </p:nvSpPr>
        <p:spPr>
          <a:xfrm>
            <a:off x="4363945" y="3750226"/>
            <a:ext cx="133897" cy="6500"/>
          </a:xfrm>
          <a:custGeom>
            <a:avLst/>
            <a:gdLst/>
            <a:ahLst/>
            <a:cxnLst/>
            <a:rect l="l" t="t" r="r" b="b"/>
            <a:pathLst>
              <a:path w="178529" h="8666" extrusionOk="0">
                <a:moveTo>
                  <a:pt x="0" y="0"/>
                </a:moveTo>
                <a:lnTo>
                  <a:pt x="178529" y="0"/>
                </a:lnTo>
              </a:path>
            </a:pathLst>
          </a:custGeom>
          <a:noFill/>
          <a:ln w="11500" cap="flat" cmpd="sng">
            <a:solidFill>
              <a:srgbClr val="A5812D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603" name="Google Shape;603;p84"/>
          <p:cNvSpPr/>
          <p:nvPr/>
        </p:nvSpPr>
        <p:spPr>
          <a:xfrm>
            <a:off x="4296996" y="3716428"/>
            <a:ext cx="66948" cy="66948"/>
          </a:xfrm>
          <a:custGeom>
            <a:avLst/>
            <a:gdLst/>
            <a:ahLst/>
            <a:cxnLst/>
            <a:rect l="l" t="t" r="r" b="b"/>
            <a:pathLst>
              <a:path w="89264" h="89264" extrusionOk="0">
                <a:moveTo>
                  <a:pt x="0" y="0"/>
                </a:moveTo>
                <a:lnTo>
                  <a:pt x="89265" y="0"/>
                </a:lnTo>
                <a:lnTo>
                  <a:pt x="89265" y="89265"/>
                </a:lnTo>
                <a:lnTo>
                  <a:pt x="0" y="89265"/>
                </a:lnTo>
                <a:close/>
              </a:path>
            </a:pathLst>
          </a:custGeom>
          <a:noFill/>
          <a:ln w="11500" cap="flat" cmpd="sng">
            <a:solidFill>
              <a:srgbClr val="A5812D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604" name="Google Shape;604;p84"/>
          <p:cNvSpPr/>
          <p:nvPr/>
        </p:nvSpPr>
        <p:spPr>
          <a:xfrm>
            <a:off x="4497842" y="3716428"/>
            <a:ext cx="66948" cy="66948"/>
          </a:xfrm>
          <a:custGeom>
            <a:avLst/>
            <a:gdLst/>
            <a:ahLst/>
            <a:cxnLst/>
            <a:rect l="l" t="t" r="r" b="b"/>
            <a:pathLst>
              <a:path w="89264" h="89264" extrusionOk="0">
                <a:moveTo>
                  <a:pt x="0" y="0"/>
                </a:moveTo>
                <a:lnTo>
                  <a:pt x="89265" y="0"/>
                </a:lnTo>
                <a:lnTo>
                  <a:pt x="89265" y="89265"/>
                </a:lnTo>
                <a:lnTo>
                  <a:pt x="0" y="89265"/>
                </a:lnTo>
                <a:close/>
              </a:path>
            </a:pathLst>
          </a:custGeom>
          <a:noFill/>
          <a:ln w="11500" cap="flat" cmpd="sng">
            <a:solidFill>
              <a:srgbClr val="A5812D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605" name="Google Shape;605;p84"/>
          <p:cNvSpPr/>
          <p:nvPr/>
        </p:nvSpPr>
        <p:spPr>
          <a:xfrm>
            <a:off x="4229398" y="3535732"/>
            <a:ext cx="402991" cy="215795"/>
          </a:xfrm>
          <a:custGeom>
            <a:avLst/>
            <a:gdLst/>
            <a:ahLst/>
            <a:cxnLst/>
            <a:rect l="l" t="t" r="r" b="b"/>
            <a:pathLst>
              <a:path w="537321" h="287726" extrusionOk="0">
                <a:moveTo>
                  <a:pt x="447190" y="285993"/>
                </a:moveTo>
                <a:lnTo>
                  <a:pt x="537321" y="285993"/>
                </a:lnTo>
                <a:lnTo>
                  <a:pt x="537321" y="24266"/>
                </a:lnTo>
                <a:cubicBezTo>
                  <a:pt x="537321" y="10400"/>
                  <a:pt x="526055" y="0"/>
                  <a:pt x="513055" y="0"/>
                </a:cubicBezTo>
                <a:lnTo>
                  <a:pt x="24266" y="0"/>
                </a:lnTo>
                <a:cubicBezTo>
                  <a:pt x="10400" y="0"/>
                  <a:pt x="0" y="11266"/>
                  <a:pt x="0" y="24266"/>
                </a:cubicBezTo>
                <a:lnTo>
                  <a:pt x="0" y="287727"/>
                </a:lnTo>
                <a:lnTo>
                  <a:pt x="90131" y="287727"/>
                </a:lnTo>
              </a:path>
            </a:pathLst>
          </a:custGeom>
          <a:noFill/>
          <a:ln w="11500" cap="flat" cmpd="sng">
            <a:solidFill>
              <a:srgbClr val="051C2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606" name="Google Shape;606;p84"/>
          <p:cNvSpPr/>
          <p:nvPr/>
        </p:nvSpPr>
        <p:spPr>
          <a:xfrm>
            <a:off x="4246948" y="3750227"/>
            <a:ext cx="367241" cy="109847"/>
          </a:xfrm>
          <a:custGeom>
            <a:avLst/>
            <a:gdLst/>
            <a:ahLst/>
            <a:cxnLst/>
            <a:rect l="l" t="t" r="r" b="b"/>
            <a:pathLst>
              <a:path w="489655" h="146463" extrusionOk="0">
                <a:moveTo>
                  <a:pt x="0" y="0"/>
                </a:moveTo>
                <a:lnTo>
                  <a:pt x="0" y="122197"/>
                </a:lnTo>
                <a:cubicBezTo>
                  <a:pt x="0" y="136064"/>
                  <a:pt x="11266" y="146463"/>
                  <a:pt x="24266" y="146463"/>
                </a:cubicBezTo>
                <a:lnTo>
                  <a:pt x="465389" y="146463"/>
                </a:lnTo>
                <a:cubicBezTo>
                  <a:pt x="479256" y="146463"/>
                  <a:pt x="489656" y="135197"/>
                  <a:pt x="489656" y="122197"/>
                </a:cubicBezTo>
                <a:lnTo>
                  <a:pt x="489656" y="0"/>
                </a:lnTo>
              </a:path>
            </a:pathLst>
          </a:custGeom>
          <a:noFill/>
          <a:ln w="11500" cap="flat" cmpd="sng">
            <a:solidFill>
              <a:srgbClr val="051C2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607" name="Google Shape;607;p84"/>
          <p:cNvSpPr/>
          <p:nvPr/>
        </p:nvSpPr>
        <p:spPr>
          <a:xfrm>
            <a:off x="1984919" y="2464670"/>
            <a:ext cx="1933805" cy="1945928"/>
          </a:xfrm>
          <a:custGeom>
            <a:avLst/>
            <a:gdLst/>
            <a:ahLst/>
            <a:cxnLst/>
            <a:rect l="l" t="t" r="r" b="b"/>
            <a:pathLst>
              <a:path w="1906400" h="1918351" extrusionOk="0">
                <a:moveTo>
                  <a:pt x="1906401" y="959176"/>
                </a:moveTo>
                <a:cubicBezTo>
                  <a:pt x="1906401" y="1488914"/>
                  <a:pt x="1479638" y="1918351"/>
                  <a:pt x="953200" y="1918351"/>
                </a:cubicBezTo>
                <a:cubicBezTo>
                  <a:pt x="426762" y="1918351"/>
                  <a:pt x="0" y="1488914"/>
                  <a:pt x="0" y="959176"/>
                </a:cubicBezTo>
                <a:cubicBezTo>
                  <a:pt x="0" y="429437"/>
                  <a:pt x="426762" y="0"/>
                  <a:pt x="953200" y="0"/>
                </a:cubicBezTo>
                <a:cubicBezTo>
                  <a:pt x="1479638" y="0"/>
                  <a:pt x="1906401" y="429437"/>
                  <a:pt x="1906401" y="95917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endParaRPr sz="1350"/>
          </a:p>
        </p:txBody>
      </p:sp>
      <p:sp>
        <p:nvSpPr>
          <p:cNvPr id="608" name="Google Shape;608;p84"/>
          <p:cNvSpPr txBox="1"/>
          <p:nvPr/>
        </p:nvSpPr>
        <p:spPr>
          <a:xfrm>
            <a:off x="2113991" y="3094750"/>
            <a:ext cx="1676475" cy="686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algn="ctr">
              <a:lnSpc>
                <a:spcPct val="93000"/>
              </a:lnSpc>
              <a:buSzPts val="2000"/>
            </a:pPr>
            <a:r>
              <a:rPr lang="en-US" sz="1500" b="1">
                <a:solidFill>
                  <a:schemeClr val="accent1"/>
                </a:solidFill>
              </a:rPr>
              <a:t>Connecting </a:t>
            </a:r>
            <a:r>
              <a:rPr lang="en-US" sz="1650" b="1">
                <a:solidFill>
                  <a:schemeClr val="accent1"/>
                </a:solidFill>
              </a:rPr>
              <a:t>Marylanders to jobs</a:t>
            </a:r>
            <a:endParaRPr sz="105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>
            <a:spLocks noGrp="1"/>
          </p:cNvSpPr>
          <p:nvPr>
            <p:ph type="title"/>
          </p:nvPr>
        </p:nvSpPr>
        <p:spPr>
          <a:xfrm>
            <a:off x="628650" y="669539"/>
            <a:ext cx="7886700" cy="10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000"/>
              <a:buFont typeface="Verdana"/>
              <a:buNone/>
            </a:pPr>
            <a:r>
              <a:rPr lang="en-US" sz="4000" b="1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The Commerce Mission</a:t>
            </a:r>
            <a:endParaRPr sz="4000" b="1">
              <a:solidFill>
                <a:srgbClr val="C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6" name="Google Shape;96;p2"/>
          <p:cNvSpPr txBox="1">
            <a:spLocks noGrp="1"/>
          </p:cNvSpPr>
          <p:nvPr>
            <p:ph type="body" idx="1"/>
          </p:nvPr>
        </p:nvSpPr>
        <p:spPr>
          <a:xfrm>
            <a:off x="628650" y="2086172"/>
            <a:ext cx="3886200" cy="3428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22860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Google Shape;97;p2"/>
          <p:cNvSpPr txBox="1">
            <a:spLocks noGrp="1"/>
          </p:cNvSpPr>
          <p:nvPr>
            <p:ph type="body" idx="2"/>
          </p:nvPr>
        </p:nvSpPr>
        <p:spPr>
          <a:xfrm>
            <a:off x="569650" y="1676351"/>
            <a:ext cx="7886700" cy="44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228600" lvl="0" indent="-241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</a:pPr>
            <a:r>
              <a:rPr lang="en-US" sz="3400" dirty="0"/>
              <a:t>Primary economic development agency in the state;</a:t>
            </a:r>
            <a:endParaRPr sz="3400" dirty="0"/>
          </a:p>
          <a:p>
            <a:pPr marL="228600" lvl="0" indent="-241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</a:pPr>
            <a:r>
              <a:rPr lang="en-US" sz="3400" dirty="0"/>
              <a:t>Stimulate private investment and create jobs;</a:t>
            </a:r>
            <a:endParaRPr sz="3400" dirty="0"/>
          </a:p>
          <a:p>
            <a:pPr marL="228600" lvl="0" indent="-241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</a:pPr>
            <a:r>
              <a:rPr lang="en-US" sz="3400" dirty="0"/>
              <a:t>Attract new businesses, grow and retain existing businesses;</a:t>
            </a:r>
            <a:endParaRPr sz="3400" dirty="0"/>
          </a:p>
          <a:p>
            <a:pPr marL="228600" lvl="0" indent="-241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</a:pPr>
            <a:r>
              <a:rPr lang="en-US" sz="3400" dirty="0"/>
              <a:t>Assist with workforce training and financial assistance.</a:t>
            </a:r>
          </a:p>
          <a:p>
            <a:pPr marL="228600" lvl="0" indent="-241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</a:pPr>
            <a:r>
              <a:rPr lang="en-US" sz="3400" dirty="0"/>
              <a:t>Promotes the state's many economic advantages and markets local products and services at home and abroad to spur economic development and international investment, trade and tourism.</a:t>
            </a:r>
            <a:endParaRPr sz="3400" dirty="0"/>
          </a:p>
        </p:txBody>
      </p:sp>
      <p:sp>
        <p:nvSpPr>
          <p:cNvPr id="98" name="Google Shape;98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/>
          <p:nvPr/>
        </p:nvSpPr>
        <p:spPr>
          <a:xfrm>
            <a:off x="2392200" y="6023250"/>
            <a:ext cx="4380300" cy="746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3"/>
          <p:cNvSpPr txBox="1">
            <a:spLocks noGrp="1"/>
          </p:cNvSpPr>
          <p:nvPr>
            <p:ph type="title"/>
          </p:nvPr>
        </p:nvSpPr>
        <p:spPr>
          <a:xfrm>
            <a:off x="628650" y="391514"/>
            <a:ext cx="7886700" cy="10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000"/>
              <a:buFont typeface="Verdana"/>
              <a:buNone/>
            </a:pPr>
            <a:r>
              <a:rPr lang="en-US" sz="4000" b="1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How We Do It</a:t>
            </a:r>
            <a:endParaRPr sz="4000" b="1">
              <a:solidFill>
                <a:srgbClr val="C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6" name="Google Shape;106;p3"/>
          <p:cNvSpPr txBox="1">
            <a:spLocks noGrp="1"/>
          </p:cNvSpPr>
          <p:nvPr>
            <p:ph type="body" idx="1"/>
          </p:nvPr>
        </p:nvSpPr>
        <p:spPr>
          <a:xfrm>
            <a:off x="628650" y="2086172"/>
            <a:ext cx="3886200" cy="3428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22860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7" name="Google Shape;107;p3"/>
          <p:cNvSpPr txBox="1">
            <a:spLocks noGrp="1"/>
          </p:cNvSpPr>
          <p:nvPr>
            <p:ph type="body" idx="2"/>
          </p:nvPr>
        </p:nvSpPr>
        <p:spPr>
          <a:xfrm>
            <a:off x="127500" y="1100700"/>
            <a:ext cx="9016500" cy="546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l" fontAlgn="ctr">
              <a:buFont typeface="Arial" panose="020B0604020202020204" pitchFamily="34" charset="0"/>
              <a:buChar char="•"/>
            </a:pPr>
            <a:r>
              <a:rPr lang="en-US" sz="2400" dirty="0"/>
              <a:t>Attract new companies to Maryland through relationships with the site selector community, building and site location assistance, and targeted foreign direct investment strategy</a:t>
            </a:r>
          </a:p>
          <a:p>
            <a:pPr algn="l" fontAlgn="ctr">
              <a:buFont typeface="Arial" panose="020B0604020202020204" pitchFamily="34" charset="0"/>
              <a:buChar char="•"/>
            </a:pPr>
            <a:r>
              <a:rPr lang="en-US" sz="2400" dirty="0"/>
              <a:t>Support Maryland companies with growth through advocacy, consulting, connection to resources, and export assistance</a:t>
            </a:r>
          </a:p>
          <a:p>
            <a:pPr algn="l" fontAlgn="ctr">
              <a:buFont typeface="Arial" panose="020B0604020202020204" pitchFamily="34" charset="0"/>
              <a:buChar char="•"/>
            </a:pPr>
            <a:r>
              <a:rPr lang="en-US" sz="2400" dirty="0"/>
              <a:t>Finance programs, tax credits and job training grants</a:t>
            </a:r>
          </a:p>
          <a:p>
            <a:pPr algn="l" fontAlgn="ctr">
              <a:buFont typeface="Arial" panose="020B0604020202020204" pitchFamily="34" charset="0"/>
              <a:buChar char="•"/>
            </a:pPr>
            <a:r>
              <a:rPr lang="en-US" sz="2400" dirty="0"/>
              <a:t>Strategic industry sector development</a:t>
            </a:r>
          </a:p>
          <a:p>
            <a:pPr algn="l" fontAlgn="ctr">
              <a:buFont typeface="Arial" panose="020B0604020202020204" pitchFamily="34" charset="0"/>
              <a:buChar char="•"/>
            </a:pPr>
            <a:r>
              <a:rPr lang="en-US" sz="2400" dirty="0"/>
              <a:t>Supporting tourism, film  and the arts</a:t>
            </a:r>
          </a:p>
          <a:p>
            <a:pPr algn="l" fontAlgn="ctr">
              <a:buFont typeface="Arial" panose="020B0604020202020204" pitchFamily="34" charset="0"/>
              <a:buChar char="•"/>
            </a:pPr>
            <a:r>
              <a:rPr lang="en-US" sz="2400" dirty="0"/>
              <a:t>Marketing: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sz="2000" dirty="0"/>
              <a:t>Blog, email newsletter, social media, publications;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sz="2000" dirty="0"/>
              <a:t>Promoting Maryland and Maryland companies nationally and internationally and at major conferences like BIO, </a:t>
            </a:r>
            <a:r>
              <a:rPr lang="en-US" sz="2000" dirty="0" err="1"/>
              <a:t>Xponential</a:t>
            </a:r>
            <a:r>
              <a:rPr lang="en-US" sz="2000" dirty="0"/>
              <a:t> and InfoSec Europe.</a:t>
            </a:r>
            <a:endParaRPr sz="2000" dirty="0"/>
          </a:p>
        </p:txBody>
      </p:sp>
      <p:sp>
        <p:nvSpPr>
          <p:cNvPr id="108" name="Google Shape;108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6A1B67E-565D-F113-E619-7ACD009C0FCA}"/>
              </a:ext>
            </a:extLst>
          </p:cNvPr>
          <p:cNvCxnSpPr>
            <a:cxnSpLocks/>
          </p:cNvCxnSpPr>
          <p:nvPr/>
        </p:nvCxnSpPr>
        <p:spPr>
          <a:xfrm flipH="1">
            <a:off x="7596506" y="5878834"/>
            <a:ext cx="5451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Google Shape;115;p4"/>
          <p:cNvSpPr txBox="1">
            <a:spLocks noGrp="1"/>
          </p:cNvSpPr>
          <p:nvPr>
            <p:ph type="sldNum" idx="12"/>
          </p:nvPr>
        </p:nvSpPr>
        <p:spPr>
          <a:xfrm>
            <a:off x="4815581" y="6134409"/>
            <a:ext cx="2057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331E81B-0743-9A26-39F6-180D060D8523}"/>
              </a:ext>
            </a:extLst>
          </p:cNvPr>
          <p:cNvCxnSpPr>
            <a:cxnSpLocks/>
          </p:cNvCxnSpPr>
          <p:nvPr/>
        </p:nvCxnSpPr>
        <p:spPr>
          <a:xfrm>
            <a:off x="5707563" y="3017237"/>
            <a:ext cx="103780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B66BC0D-BD96-0755-C28E-4EA94136A6C3}"/>
              </a:ext>
            </a:extLst>
          </p:cNvPr>
          <p:cNvCxnSpPr>
            <a:cxnSpLocks/>
          </p:cNvCxnSpPr>
          <p:nvPr/>
        </p:nvCxnSpPr>
        <p:spPr>
          <a:xfrm>
            <a:off x="1998226" y="2991796"/>
            <a:ext cx="1253709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24093B6-0492-1497-3B80-7DF4A7FE9ACE}"/>
              </a:ext>
            </a:extLst>
          </p:cNvPr>
          <p:cNvCxnSpPr>
            <a:cxnSpLocks/>
          </p:cNvCxnSpPr>
          <p:nvPr/>
        </p:nvCxnSpPr>
        <p:spPr>
          <a:xfrm>
            <a:off x="1987720" y="2978803"/>
            <a:ext cx="0" cy="90039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5ADE0C0-CDEE-13EE-025A-680C00CED4D5}"/>
              </a:ext>
            </a:extLst>
          </p:cNvPr>
          <p:cNvCxnSpPr>
            <a:cxnSpLocks/>
          </p:cNvCxnSpPr>
          <p:nvPr/>
        </p:nvCxnSpPr>
        <p:spPr>
          <a:xfrm flipH="1">
            <a:off x="6746900" y="3059436"/>
            <a:ext cx="3002" cy="87593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45479F7-1118-D86C-94B6-46C976E70D6D}"/>
              </a:ext>
            </a:extLst>
          </p:cNvPr>
          <p:cNvCxnSpPr>
            <a:cxnSpLocks/>
          </p:cNvCxnSpPr>
          <p:nvPr/>
        </p:nvCxnSpPr>
        <p:spPr>
          <a:xfrm flipH="1">
            <a:off x="7087012" y="4352019"/>
            <a:ext cx="8354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E97629-4AD1-AE91-8386-856EFB359322}"/>
              </a:ext>
            </a:extLst>
          </p:cNvPr>
          <p:cNvCxnSpPr>
            <a:cxnSpLocks/>
          </p:cNvCxnSpPr>
          <p:nvPr/>
        </p:nvCxnSpPr>
        <p:spPr>
          <a:xfrm>
            <a:off x="878556" y="4644277"/>
            <a:ext cx="11521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FEDBACF-AF69-C903-DF95-642C61644BFF}"/>
              </a:ext>
            </a:extLst>
          </p:cNvPr>
          <p:cNvCxnSpPr>
            <a:cxnSpLocks/>
            <a:stCxn id="64" idx="1"/>
          </p:cNvCxnSpPr>
          <p:nvPr/>
        </p:nvCxnSpPr>
        <p:spPr>
          <a:xfrm>
            <a:off x="7571214" y="2656425"/>
            <a:ext cx="8000" cy="11609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98B4338-BF89-9097-5936-6ED5DBBF2A10}"/>
              </a:ext>
            </a:extLst>
          </p:cNvPr>
          <p:cNvCxnSpPr/>
          <p:nvPr/>
        </p:nvCxnSpPr>
        <p:spPr>
          <a:xfrm>
            <a:off x="4445675" y="730695"/>
            <a:ext cx="0" cy="286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ine 683">
            <a:extLst>
              <a:ext uri="{FF2B5EF4-FFF2-40B4-BE49-F238E27FC236}">
                <a16:creationId xmlns:a16="http://schemas.microsoft.com/office/drawing/2014/main" id="{018BA698-7F80-F809-988B-3167B66498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6086" y="3833942"/>
            <a:ext cx="11521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88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399CEA3-5B86-9759-CA4D-220EC31C81B4}"/>
              </a:ext>
            </a:extLst>
          </p:cNvPr>
          <p:cNvCxnSpPr/>
          <p:nvPr/>
        </p:nvCxnSpPr>
        <p:spPr>
          <a:xfrm>
            <a:off x="4000035" y="5186430"/>
            <a:ext cx="11402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654477E-0FC3-8BFA-4F16-36BB726FC098}"/>
              </a:ext>
            </a:extLst>
          </p:cNvPr>
          <p:cNvCxnSpPr/>
          <p:nvPr/>
        </p:nvCxnSpPr>
        <p:spPr>
          <a:xfrm>
            <a:off x="4453631" y="2776053"/>
            <a:ext cx="0" cy="286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50A3FD4-D9F0-8B12-798B-1584048B14FA}"/>
              </a:ext>
            </a:extLst>
          </p:cNvPr>
          <p:cNvCxnSpPr>
            <a:cxnSpLocks/>
          </p:cNvCxnSpPr>
          <p:nvPr/>
        </p:nvCxnSpPr>
        <p:spPr>
          <a:xfrm flipH="1">
            <a:off x="7110685" y="5087386"/>
            <a:ext cx="8354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7C15384-EA2D-9F81-FF4F-B446F99842A0}"/>
              </a:ext>
            </a:extLst>
          </p:cNvPr>
          <p:cNvCxnSpPr>
            <a:cxnSpLocks/>
          </p:cNvCxnSpPr>
          <p:nvPr/>
        </p:nvCxnSpPr>
        <p:spPr>
          <a:xfrm flipH="1">
            <a:off x="4096911" y="5951214"/>
            <a:ext cx="38323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A2C9C64-F2C8-C90A-0D39-FE40114DDA59}"/>
              </a:ext>
            </a:extLst>
          </p:cNvPr>
          <p:cNvCxnSpPr>
            <a:cxnSpLocks/>
          </p:cNvCxnSpPr>
          <p:nvPr/>
        </p:nvCxnSpPr>
        <p:spPr>
          <a:xfrm flipH="1">
            <a:off x="7036971" y="5880470"/>
            <a:ext cx="5451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12BA75-6D51-E187-738D-2145F8FBCE95}"/>
              </a:ext>
            </a:extLst>
          </p:cNvPr>
          <p:cNvCxnSpPr>
            <a:cxnSpLocks/>
          </p:cNvCxnSpPr>
          <p:nvPr/>
        </p:nvCxnSpPr>
        <p:spPr>
          <a:xfrm>
            <a:off x="4473257" y="4992477"/>
            <a:ext cx="6493" cy="9632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B9BFD61-6B99-1C08-15D1-7A1AEE78ED85}"/>
              </a:ext>
            </a:extLst>
          </p:cNvPr>
          <p:cNvCxnSpPr/>
          <p:nvPr/>
        </p:nvCxnSpPr>
        <p:spPr>
          <a:xfrm>
            <a:off x="4479749" y="3174108"/>
            <a:ext cx="0" cy="286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ine 683">
            <a:extLst>
              <a:ext uri="{FF2B5EF4-FFF2-40B4-BE49-F238E27FC236}">
                <a16:creationId xmlns:a16="http://schemas.microsoft.com/office/drawing/2014/main" id="{C7E4D18F-D96E-B3C6-FAE6-9968179B16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73382" y="3385225"/>
            <a:ext cx="6367" cy="16027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88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9" name="Line 56">
            <a:extLst>
              <a:ext uri="{FF2B5EF4-FFF2-40B4-BE49-F238E27FC236}">
                <a16:creationId xmlns:a16="http://schemas.microsoft.com/office/drawing/2014/main" id="{DBF90C7D-160E-D79E-D87F-BA87043F63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07233" y="1158817"/>
            <a:ext cx="2289735" cy="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88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0346602-071B-FCED-789C-D3DCFCFBA88B}"/>
              </a:ext>
            </a:extLst>
          </p:cNvPr>
          <p:cNvCxnSpPr>
            <a:cxnSpLocks/>
          </p:cNvCxnSpPr>
          <p:nvPr/>
        </p:nvCxnSpPr>
        <p:spPr>
          <a:xfrm>
            <a:off x="7574215" y="3921711"/>
            <a:ext cx="7945" cy="19580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75D6156-4346-ACB4-02A9-91B4072D864F}"/>
              </a:ext>
            </a:extLst>
          </p:cNvPr>
          <p:cNvCxnSpPr>
            <a:cxnSpLocks/>
          </p:cNvCxnSpPr>
          <p:nvPr/>
        </p:nvCxnSpPr>
        <p:spPr>
          <a:xfrm flipH="1">
            <a:off x="1368437" y="2620578"/>
            <a:ext cx="16558" cy="2692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ine 683">
            <a:extLst>
              <a:ext uri="{FF2B5EF4-FFF2-40B4-BE49-F238E27FC236}">
                <a16:creationId xmlns:a16="http://schemas.microsoft.com/office/drawing/2014/main" id="{6B2950A7-CAFD-CF46-32E2-335137E86B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9109" y="2069077"/>
            <a:ext cx="2801" cy="7577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88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3" name="Line 56">
            <a:extLst>
              <a:ext uri="{FF2B5EF4-FFF2-40B4-BE49-F238E27FC236}">
                <a16:creationId xmlns:a16="http://schemas.microsoft.com/office/drawing/2014/main" id="{863DFE2E-540F-F502-2DA1-F6981F0943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33114" y="1131702"/>
            <a:ext cx="2289735" cy="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88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4" name="Line 683">
            <a:extLst>
              <a:ext uri="{FF2B5EF4-FFF2-40B4-BE49-F238E27FC236}">
                <a16:creationId xmlns:a16="http://schemas.microsoft.com/office/drawing/2014/main" id="{6996D4A3-A0F9-E785-C2A3-F59DA56F26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0564" y="1311280"/>
            <a:ext cx="2801" cy="7577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88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5" name="Rectangle 4">
            <a:extLst>
              <a:ext uri="{FF2B5EF4-FFF2-40B4-BE49-F238E27FC236}">
                <a16:creationId xmlns:a16="http://schemas.microsoft.com/office/drawing/2014/main" id="{39A8C998-628D-A76D-04EF-DFF91A82C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1820" y="76551"/>
            <a:ext cx="2487706" cy="654144"/>
          </a:xfrm>
          <a:prstGeom prst="rect">
            <a:avLst/>
          </a:prstGeom>
          <a:gradFill rotWithShape="0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54" tIns="44927" rIns="89854" bIns="44927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Governor</a:t>
            </a: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Lieutenant Governor</a:t>
            </a:r>
          </a:p>
        </p:txBody>
      </p:sp>
      <p:sp>
        <p:nvSpPr>
          <p:cNvPr id="26" name="Rectangle 9">
            <a:extLst>
              <a:ext uri="{FF2B5EF4-FFF2-40B4-BE49-F238E27FC236}">
                <a16:creationId xmlns:a16="http://schemas.microsoft.com/office/drawing/2014/main" id="{5F516EED-7812-706B-0766-BDA050B4A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7272" y="933778"/>
            <a:ext cx="2151529" cy="533681"/>
          </a:xfrm>
          <a:prstGeom prst="rect">
            <a:avLst/>
          </a:prstGeom>
          <a:solidFill>
            <a:srgbClr val="FFCC66"/>
          </a:solidFill>
          <a:ln w="57150" cmpd="thinThick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54" tIns="44927" rIns="89854" bIns="44927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Department of Commerce</a:t>
            </a: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Secretary of Commerce</a:t>
            </a:r>
          </a:p>
        </p:txBody>
      </p:sp>
      <p:sp>
        <p:nvSpPr>
          <p:cNvPr id="27" name="Line 181">
            <a:extLst>
              <a:ext uri="{FF2B5EF4-FFF2-40B4-BE49-F238E27FC236}">
                <a16:creationId xmlns:a16="http://schemas.microsoft.com/office/drawing/2014/main" id="{FA128575-6744-4CC9-3B8C-8E2B1F4F8B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2503" y="2120224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88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8" name="Line 182">
            <a:extLst>
              <a:ext uri="{FF2B5EF4-FFF2-40B4-BE49-F238E27FC236}">
                <a16:creationId xmlns:a16="http://schemas.microsoft.com/office/drawing/2014/main" id="{7B23C048-0C31-7EBF-7207-AE237D58EC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2503" y="2120224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88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9" name="Rectangle 401">
            <a:extLst>
              <a:ext uri="{FF2B5EF4-FFF2-40B4-BE49-F238E27FC236}">
                <a16:creationId xmlns:a16="http://schemas.microsoft.com/office/drawing/2014/main" id="{E047B49C-2D47-89A1-B99B-21EAE4E70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9930" y="4845007"/>
            <a:ext cx="1008529" cy="560294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54" tIns="44927" rIns="89854" bIns="44927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9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0" name="Rectangle 401">
            <a:extLst>
              <a:ext uri="{FF2B5EF4-FFF2-40B4-BE49-F238E27FC236}">
                <a16:creationId xmlns:a16="http://schemas.microsoft.com/office/drawing/2014/main" id="{CCAA1198-A7F8-E979-078D-F52773C40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4485" y="1307613"/>
            <a:ext cx="874059" cy="488856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54" tIns="44927" rIns="89854" bIns="44927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9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1" name="Rectangle 401">
            <a:extLst>
              <a:ext uri="{FF2B5EF4-FFF2-40B4-BE49-F238E27FC236}">
                <a16:creationId xmlns:a16="http://schemas.microsoft.com/office/drawing/2014/main" id="{FB010779-FD19-DF0E-6768-517F2F772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501" y="1257592"/>
            <a:ext cx="874059" cy="488856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54" tIns="44927" rIns="89854" bIns="44927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9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2" name="Line 640">
            <a:extLst>
              <a:ext uri="{FF2B5EF4-FFF2-40B4-BE49-F238E27FC236}">
                <a16:creationId xmlns:a16="http://schemas.microsoft.com/office/drawing/2014/main" id="{C84F1843-67BD-5439-3E73-B1F30510C0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41497" y="1152316"/>
            <a:ext cx="0" cy="1344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88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3" name="Line 640">
            <a:extLst>
              <a:ext uri="{FF2B5EF4-FFF2-40B4-BE49-F238E27FC236}">
                <a16:creationId xmlns:a16="http://schemas.microsoft.com/office/drawing/2014/main" id="{66481A44-FE4B-92A4-3703-D4300ECB6E5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88531" y="1131702"/>
            <a:ext cx="0" cy="11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88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4" name="Text Box 402">
            <a:extLst>
              <a:ext uri="{FF2B5EF4-FFF2-40B4-BE49-F238E27FC236}">
                <a16:creationId xmlns:a16="http://schemas.microsoft.com/office/drawing/2014/main" id="{FB79462E-488E-EE3E-89C2-98CCD2D49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7251" y="1276599"/>
            <a:ext cx="1143000" cy="389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54" tIns="44927" rIns="89854" bIns="44927">
            <a:spAutoFit/>
          </a:bodyPr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Policy, Research </a:t>
            </a: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&amp; Gov’t Affairs</a:t>
            </a:r>
          </a:p>
        </p:txBody>
      </p:sp>
      <p:sp>
        <p:nvSpPr>
          <p:cNvPr id="35" name="Text Box 402">
            <a:extLst>
              <a:ext uri="{FF2B5EF4-FFF2-40B4-BE49-F238E27FC236}">
                <a16:creationId xmlns:a16="http://schemas.microsoft.com/office/drawing/2014/main" id="{129A2473-17B8-CFA9-0461-CD476BFC4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6581" y="1243497"/>
            <a:ext cx="1143000" cy="583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54" tIns="44927" rIns="89854" bIns="44927">
            <a:spAutoFit/>
          </a:bodyPr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Maryland </a:t>
            </a: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Economic</a:t>
            </a: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Development</a:t>
            </a: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Commission</a:t>
            </a:r>
          </a:p>
        </p:txBody>
      </p:sp>
      <p:sp>
        <p:nvSpPr>
          <p:cNvPr id="38" name="Rectangle 18">
            <a:extLst>
              <a:ext uri="{FF2B5EF4-FFF2-40B4-BE49-F238E27FC236}">
                <a16:creationId xmlns:a16="http://schemas.microsoft.com/office/drawing/2014/main" id="{62F12561-2EAB-2E5E-1823-5B6DF44F6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9710" y="3395098"/>
            <a:ext cx="1950015" cy="501854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54" tIns="44927" rIns="89854" bIns="44927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Assistant Secretary</a:t>
            </a: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Business &amp; Industry Sector </a:t>
            </a: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Development</a:t>
            </a:r>
          </a:p>
        </p:txBody>
      </p:sp>
      <p:sp>
        <p:nvSpPr>
          <p:cNvPr id="40" name="Rectangle 305">
            <a:extLst>
              <a:ext uri="{FF2B5EF4-FFF2-40B4-BE49-F238E27FC236}">
                <a16:creationId xmlns:a16="http://schemas.microsoft.com/office/drawing/2014/main" id="{717EE8B9-E4FC-4DC1-BD1E-88C9631C0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9101" y="4071308"/>
            <a:ext cx="1008529" cy="560294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54" tIns="44927" rIns="89854" bIns="44927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9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1" name="Rectangle 305">
            <a:extLst>
              <a:ext uri="{FF2B5EF4-FFF2-40B4-BE49-F238E27FC236}">
                <a16:creationId xmlns:a16="http://schemas.microsoft.com/office/drawing/2014/main" id="{1682DE56-EC75-FF73-E48E-CFCBBA433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7639" y="5582887"/>
            <a:ext cx="1015946" cy="560294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54" tIns="44927" rIns="89854" bIns="44927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9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2" name="Text Box 402">
            <a:extLst>
              <a:ext uri="{FF2B5EF4-FFF2-40B4-BE49-F238E27FC236}">
                <a16:creationId xmlns:a16="http://schemas.microsoft.com/office/drawing/2014/main" id="{F07EF778-8B6D-F262-929F-075C6BE29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260" y="5685090"/>
            <a:ext cx="1143000" cy="38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54" tIns="44927" rIns="89854" bIns="44927">
            <a:spAutoFit/>
          </a:bodyPr>
          <a:lstStyle>
            <a:lvl1pPr defTabSz="1019175" eaLnBrk="0" hangingPunct="0">
              <a:defRPr sz="27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19175" eaLnBrk="0" hangingPunct="0">
              <a:defRPr sz="27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19175" eaLnBrk="0" hangingPunct="0">
              <a:defRPr sz="27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19175" eaLnBrk="0" hangingPunct="0">
              <a:defRPr sz="27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19175" eaLnBrk="0" hangingPunct="0">
              <a:defRPr sz="27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7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Military</a:t>
            </a:r>
            <a:r>
              <a:rPr kumimoji="0" lang="en-US" sz="92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97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&amp;</a:t>
            </a: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7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Federal Affairs</a:t>
            </a:r>
          </a:p>
        </p:txBody>
      </p:sp>
      <p:sp>
        <p:nvSpPr>
          <p:cNvPr id="43" name="Text Box 402">
            <a:extLst>
              <a:ext uri="{FF2B5EF4-FFF2-40B4-BE49-F238E27FC236}">
                <a16:creationId xmlns:a16="http://schemas.microsoft.com/office/drawing/2014/main" id="{12BAC4AE-DE2B-3E1C-CE39-057EEA214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1424" y="4908192"/>
            <a:ext cx="1143000" cy="389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54" tIns="44927" rIns="89854" bIns="44927">
            <a:spAutoFit/>
          </a:bodyPr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International </a:t>
            </a: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Investment &amp; Trade</a:t>
            </a:r>
            <a:endParaRPr kumimoji="0" lang="en-US" altLang="en-US" sz="882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4" name="Text Box 402">
            <a:extLst>
              <a:ext uri="{FF2B5EF4-FFF2-40B4-BE49-F238E27FC236}">
                <a16:creationId xmlns:a16="http://schemas.microsoft.com/office/drawing/2014/main" id="{F0D6306A-7F18-0FCD-5CD8-94CB28404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5837" y="4164336"/>
            <a:ext cx="1143000" cy="389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54" tIns="44927" rIns="89854" bIns="44927">
            <a:spAutoFit/>
          </a:bodyPr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Strategic </a:t>
            </a: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Industries </a:t>
            </a:r>
          </a:p>
        </p:txBody>
      </p:sp>
      <p:sp>
        <p:nvSpPr>
          <p:cNvPr id="45" name="Rectangle 401">
            <a:extLst>
              <a:ext uri="{FF2B5EF4-FFF2-40B4-BE49-F238E27FC236}">
                <a16:creationId xmlns:a16="http://schemas.microsoft.com/office/drawing/2014/main" id="{984853F8-C2B3-B2A7-E684-202A3B86A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3706" y="1307613"/>
            <a:ext cx="874059" cy="488856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54" tIns="44927" rIns="89854" bIns="44927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9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6" name="Rectangle 401">
            <a:extLst>
              <a:ext uri="{FF2B5EF4-FFF2-40B4-BE49-F238E27FC236}">
                <a16:creationId xmlns:a16="http://schemas.microsoft.com/office/drawing/2014/main" id="{0A01473F-6EFA-9363-231C-E640682EC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8814" y="1263563"/>
            <a:ext cx="874059" cy="488856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54" tIns="44927" rIns="89854" bIns="44927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9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7" name="Text Box 402">
            <a:extLst>
              <a:ext uri="{FF2B5EF4-FFF2-40B4-BE49-F238E27FC236}">
                <a16:creationId xmlns:a16="http://schemas.microsoft.com/office/drawing/2014/main" id="{5B3B6879-BDA5-C2A9-B998-8D8D11259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6529" y="1214540"/>
            <a:ext cx="1143000" cy="538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54" tIns="44927" rIns="89854" bIns="44927">
            <a:spAutoFit/>
          </a:bodyPr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Assistant </a:t>
            </a: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Attorney</a:t>
            </a: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General</a:t>
            </a:r>
            <a:endParaRPr kumimoji="0" lang="en-US" altLang="en-US" sz="882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8" name="Text Box 402">
            <a:extLst>
              <a:ext uri="{FF2B5EF4-FFF2-40B4-BE49-F238E27FC236}">
                <a16:creationId xmlns:a16="http://schemas.microsoft.com/office/drawing/2014/main" id="{7E04D9D0-9487-CD79-FE16-FAA5CA0E2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3655" y="1261455"/>
            <a:ext cx="1143000" cy="579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54" tIns="44927" rIns="89854" bIns="44927">
            <a:spAutoFit/>
          </a:bodyPr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94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Maryland </a:t>
            </a: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94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P3</a:t>
            </a: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94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Marketing</a:t>
            </a: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94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Corporation</a:t>
            </a:r>
          </a:p>
        </p:txBody>
      </p:sp>
      <p:sp>
        <p:nvSpPr>
          <p:cNvPr id="49" name="Line 640">
            <a:extLst>
              <a:ext uri="{FF2B5EF4-FFF2-40B4-BE49-F238E27FC236}">
                <a16:creationId xmlns:a16="http://schemas.microsoft.com/office/drawing/2014/main" id="{5E36FB6B-941B-965C-BA9F-10943A9D9E7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0468" y="1158817"/>
            <a:ext cx="0" cy="1344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88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0" name="Line 56">
            <a:extLst>
              <a:ext uri="{FF2B5EF4-FFF2-40B4-BE49-F238E27FC236}">
                <a16:creationId xmlns:a16="http://schemas.microsoft.com/office/drawing/2014/main" id="{BEDAF17A-05B5-D59C-1F4A-17B4F7719A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38544" y="1158817"/>
            <a:ext cx="2143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88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1" name="Line 56">
            <a:extLst>
              <a:ext uri="{FF2B5EF4-FFF2-40B4-BE49-F238E27FC236}">
                <a16:creationId xmlns:a16="http://schemas.microsoft.com/office/drawing/2014/main" id="{D9643D07-7EE2-892E-07EE-5CCF45AD3F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00967" y="1158817"/>
            <a:ext cx="2143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88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2" name="Line 56">
            <a:extLst>
              <a:ext uri="{FF2B5EF4-FFF2-40B4-BE49-F238E27FC236}">
                <a16:creationId xmlns:a16="http://schemas.microsoft.com/office/drawing/2014/main" id="{74A2A763-0592-36A1-F491-9952FB2E31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96376" y="1158817"/>
            <a:ext cx="2143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88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3" name="Line 640">
            <a:extLst>
              <a:ext uri="{FF2B5EF4-FFF2-40B4-BE49-F238E27FC236}">
                <a16:creationId xmlns:a16="http://schemas.microsoft.com/office/drawing/2014/main" id="{035C6A9F-7DB8-0B93-629C-54EB3EF3A06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0736" y="1171527"/>
            <a:ext cx="0" cy="1344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88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4" name="Rectangle 305">
            <a:extLst>
              <a:ext uri="{FF2B5EF4-FFF2-40B4-BE49-F238E27FC236}">
                <a16:creationId xmlns:a16="http://schemas.microsoft.com/office/drawing/2014/main" id="{8B637DCC-4EFB-F8B7-87A6-5EF356BA0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315" y="5716052"/>
            <a:ext cx="1008529" cy="560294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54" tIns="44927" rIns="89854" bIns="44927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9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5" name="Rectangle 305">
            <a:extLst>
              <a:ext uri="{FF2B5EF4-FFF2-40B4-BE49-F238E27FC236}">
                <a16:creationId xmlns:a16="http://schemas.microsoft.com/office/drawing/2014/main" id="{359BD719-2CFA-9D3C-E0BF-2A61B9E98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275" y="4918890"/>
            <a:ext cx="1008529" cy="560294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54" tIns="44927" rIns="89854" bIns="44927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9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6" name="Rectangle 305">
            <a:extLst>
              <a:ext uri="{FF2B5EF4-FFF2-40B4-BE49-F238E27FC236}">
                <a16:creationId xmlns:a16="http://schemas.microsoft.com/office/drawing/2014/main" id="{5F099F17-C8AC-BB19-0D26-014B09141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8420" y="4933707"/>
            <a:ext cx="1008529" cy="560294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54" tIns="44927" rIns="89854" bIns="44927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9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7" name="Line 56">
            <a:extLst>
              <a:ext uri="{FF2B5EF4-FFF2-40B4-BE49-F238E27FC236}">
                <a16:creationId xmlns:a16="http://schemas.microsoft.com/office/drawing/2014/main" id="{C17C2B97-AC39-931F-3DB0-1F49BC98E7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8391" y="4411009"/>
            <a:ext cx="2229831" cy="68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88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8" name="Text Box 402">
            <a:extLst>
              <a:ext uri="{FF2B5EF4-FFF2-40B4-BE49-F238E27FC236}">
                <a16:creationId xmlns:a16="http://schemas.microsoft.com/office/drawing/2014/main" id="{8633500E-07D4-D272-F900-FB9437AFE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0261" y="5801561"/>
            <a:ext cx="1143000" cy="38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54" tIns="44927" rIns="89854" bIns="44927">
            <a:spAutoFit/>
          </a:bodyPr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Contracts</a:t>
            </a:r>
            <a:r>
              <a:rPr kumimoji="0" lang="en-US" altLang="en-US" sz="794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altLang="en-US" sz="97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&amp;</a:t>
            </a: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Procurement</a:t>
            </a:r>
          </a:p>
        </p:txBody>
      </p:sp>
      <p:sp>
        <p:nvSpPr>
          <p:cNvPr id="59" name="Rectangle 305">
            <a:extLst>
              <a:ext uri="{FF2B5EF4-FFF2-40B4-BE49-F238E27FC236}">
                <a16:creationId xmlns:a16="http://schemas.microsoft.com/office/drawing/2014/main" id="{0D64B623-2EF8-5229-A195-55C18D06F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757" y="4145381"/>
            <a:ext cx="1008529" cy="560294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54" tIns="44927" rIns="89854" bIns="44927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9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0" name="Text Box 402">
            <a:extLst>
              <a:ext uri="{FF2B5EF4-FFF2-40B4-BE49-F238E27FC236}">
                <a16:creationId xmlns:a16="http://schemas.microsoft.com/office/drawing/2014/main" id="{D7CE1E88-CD2E-FDC3-683C-A50EA3195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0302" y="4231995"/>
            <a:ext cx="1143000" cy="38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54" tIns="44927" rIns="89854" bIns="44927">
            <a:spAutoFit/>
          </a:bodyPr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Budget</a:t>
            </a:r>
            <a:r>
              <a:rPr kumimoji="0" lang="en-US" altLang="en-US" sz="794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altLang="en-US" sz="97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&amp;</a:t>
            </a:r>
            <a:r>
              <a:rPr kumimoji="0" lang="en-US" altLang="en-US" sz="794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Finance</a:t>
            </a:r>
          </a:p>
        </p:txBody>
      </p:sp>
      <p:sp>
        <p:nvSpPr>
          <p:cNvPr id="61" name="Text Box 402">
            <a:extLst>
              <a:ext uri="{FF2B5EF4-FFF2-40B4-BE49-F238E27FC236}">
                <a16:creationId xmlns:a16="http://schemas.microsoft.com/office/drawing/2014/main" id="{062DFCA0-5534-F2FB-876C-16ACC74B8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1314" y="4980737"/>
            <a:ext cx="1143000" cy="38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54" tIns="44927" rIns="89854" bIns="44927">
            <a:spAutoFit/>
          </a:bodyPr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Human</a:t>
            </a:r>
            <a:r>
              <a:rPr kumimoji="0" lang="en-US" altLang="en-US" sz="794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Resources</a:t>
            </a:r>
          </a:p>
        </p:txBody>
      </p:sp>
      <p:sp>
        <p:nvSpPr>
          <p:cNvPr id="62" name="Rectangle 702">
            <a:extLst>
              <a:ext uri="{FF2B5EF4-FFF2-40B4-BE49-F238E27FC236}">
                <a16:creationId xmlns:a16="http://schemas.microsoft.com/office/drawing/2014/main" id="{798EF991-DE8D-39AF-77B8-6D45A50E9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5396" y="4091536"/>
            <a:ext cx="974912" cy="560294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54" tIns="44927" rIns="89854" bIns="44927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882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97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Business </a:t>
            </a: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Recruitment</a:t>
            </a: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882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94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3" name="Rectangle 18">
            <a:extLst>
              <a:ext uri="{FF2B5EF4-FFF2-40B4-BE49-F238E27FC236}">
                <a16:creationId xmlns:a16="http://schemas.microsoft.com/office/drawing/2014/main" id="{76E91F05-A978-9C9D-05AE-2AA5AD689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2551" y="3460929"/>
            <a:ext cx="1734397" cy="44724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54" tIns="44927" rIns="89854" bIns="44927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Chief Operating Officer</a:t>
            </a: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Administration &amp; Technology</a:t>
            </a:r>
          </a:p>
        </p:txBody>
      </p:sp>
      <p:sp>
        <p:nvSpPr>
          <p:cNvPr id="64" name="Line 56">
            <a:extLst>
              <a:ext uri="{FF2B5EF4-FFF2-40B4-BE49-F238E27FC236}">
                <a16:creationId xmlns:a16="http://schemas.microsoft.com/office/drawing/2014/main" id="{A3A3CD6E-B1D4-387A-D6C5-9E5B0845CB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12253" y="2618139"/>
            <a:ext cx="6158961" cy="382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88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5" name="Rectangle 305">
            <a:extLst>
              <a:ext uri="{FF2B5EF4-FFF2-40B4-BE49-F238E27FC236}">
                <a16:creationId xmlns:a16="http://schemas.microsoft.com/office/drawing/2014/main" id="{70C389F6-BABF-0477-F166-49962B20B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8420" y="4152354"/>
            <a:ext cx="1008529" cy="560294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54" tIns="44927" rIns="89854" bIns="44927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9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6" name="Text Box 402">
            <a:extLst>
              <a:ext uri="{FF2B5EF4-FFF2-40B4-BE49-F238E27FC236}">
                <a16:creationId xmlns:a16="http://schemas.microsoft.com/office/drawing/2014/main" id="{CE8907A6-DB71-9C87-7DB0-1CED10112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1184" y="4167132"/>
            <a:ext cx="1143000" cy="538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54" tIns="44927" rIns="89854" bIns="44927">
            <a:spAutoFit/>
          </a:bodyPr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Information &amp; Technology Management</a:t>
            </a:r>
          </a:p>
        </p:txBody>
      </p:sp>
      <p:sp>
        <p:nvSpPr>
          <p:cNvPr id="67" name="Text Box 402">
            <a:extLst>
              <a:ext uri="{FF2B5EF4-FFF2-40B4-BE49-F238E27FC236}">
                <a16:creationId xmlns:a16="http://schemas.microsoft.com/office/drawing/2014/main" id="{0E3EB608-0854-FD8A-EEA1-03DB1FC7BBD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954450" y="5013875"/>
            <a:ext cx="1240156" cy="38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9854" tIns="44927" rIns="89854" bIns="44927">
            <a:spAutoFit/>
          </a:bodyPr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General</a:t>
            </a: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Services</a:t>
            </a:r>
          </a:p>
        </p:txBody>
      </p:sp>
      <p:sp>
        <p:nvSpPr>
          <p:cNvPr id="68" name="Rectangle 18">
            <a:extLst>
              <a:ext uri="{FF2B5EF4-FFF2-40B4-BE49-F238E27FC236}">
                <a16:creationId xmlns:a16="http://schemas.microsoft.com/office/drawing/2014/main" id="{D32340BE-4397-9DF6-73AA-67A56C9B1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4182" y="2708193"/>
            <a:ext cx="2471134" cy="585484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54" tIns="44927" rIns="89854" bIns="44927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Deputy Secretary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C539D5EC-CD6D-A96B-EDBD-C0411A9990F8}"/>
              </a:ext>
            </a:extLst>
          </p:cNvPr>
          <p:cNvCxnSpPr>
            <a:cxnSpLocks/>
          </p:cNvCxnSpPr>
          <p:nvPr/>
        </p:nvCxnSpPr>
        <p:spPr>
          <a:xfrm>
            <a:off x="878556" y="5341877"/>
            <a:ext cx="11521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107">
            <a:extLst>
              <a:ext uri="{FF2B5EF4-FFF2-40B4-BE49-F238E27FC236}">
                <a16:creationId xmlns:a16="http://schemas.microsoft.com/office/drawing/2014/main" id="{B8E978D0-B57C-3FB1-81A1-6E6402A0F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86" y="4340949"/>
            <a:ext cx="1008529" cy="560294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54" tIns="44927" rIns="89854" bIns="44927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9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71" name="Text Box 111">
            <a:extLst>
              <a:ext uri="{FF2B5EF4-FFF2-40B4-BE49-F238E27FC236}">
                <a16:creationId xmlns:a16="http://schemas.microsoft.com/office/drawing/2014/main" id="{9322DB3A-AFF6-FEC1-C680-BF331FE00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51" y="4465275"/>
            <a:ext cx="1143000" cy="375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9854" tIns="44927" rIns="89854" bIns="44927">
            <a:spAutoFit/>
          </a:bodyPr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Marketing</a:t>
            </a: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882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72" name="Rectangle 18">
            <a:extLst>
              <a:ext uri="{FF2B5EF4-FFF2-40B4-BE49-F238E27FC236}">
                <a16:creationId xmlns:a16="http://schemas.microsoft.com/office/drawing/2014/main" id="{BE1EC801-9E84-035F-0E09-77F52C23B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19" y="3623377"/>
            <a:ext cx="1848970" cy="49530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54" tIns="44927" rIns="89854" bIns="44927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Assistant Secretary</a:t>
            </a: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Marketing, Tourism &amp; the Arts</a:t>
            </a:r>
          </a:p>
        </p:txBody>
      </p:sp>
      <p:sp>
        <p:nvSpPr>
          <p:cNvPr id="73" name="Rectangle 305">
            <a:extLst>
              <a:ext uri="{FF2B5EF4-FFF2-40B4-BE49-F238E27FC236}">
                <a16:creationId xmlns:a16="http://schemas.microsoft.com/office/drawing/2014/main" id="{7655C37E-8AAA-B2F6-5357-E835D194A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270" y="4313464"/>
            <a:ext cx="1008529" cy="560294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54" tIns="44927" rIns="89854" bIns="44927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9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74" name="Rectangle 305">
            <a:extLst>
              <a:ext uri="{FF2B5EF4-FFF2-40B4-BE49-F238E27FC236}">
                <a16:creationId xmlns:a16="http://schemas.microsoft.com/office/drawing/2014/main" id="{AD05D9D1-25E6-5F19-CBAE-58C6EFA99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057" y="5075962"/>
            <a:ext cx="1008529" cy="560294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54" tIns="44927" rIns="89854" bIns="44927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9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75" name="Text Box 111">
            <a:extLst>
              <a:ext uri="{FF2B5EF4-FFF2-40B4-BE49-F238E27FC236}">
                <a16:creationId xmlns:a16="http://schemas.microsoft.com/office/drawing/2014/main" id="{3B5CF30C-9C47-E046-DB7B-44504C0CF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817" y="4486884"/>
            <a:ext cx="1143000" cy="240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54" tIns="44927" rIns="89854" bIns="44927">
            <a:spAutoFit/>
          </a:bodyPr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Tourism &amp; Film</a:t>
            </a:r>
          </a:p>
        </p:txBody>
      </p:sp>
      <p:sp>
        <p:nvSpPr>
          <p:cNvPr id="76" name="Text Box 111">
            <a:extLst>
              <a:ext uri="{FF2B5EF4-FFF2-40B4-BE49-F238E27FC236}">
                <a16:creationId xmlns:a16="http://schemas.microsoft.com/office/drawing/2014/main" id="{A1A9F517-B80B-A0C9-7F60-5D26B7FCB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1616" y="5148895"/>
            <a:ext cx="1099479" cy="38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9854" tIns="44927" rIns="89854" bIns="44927">
            <a:spAutoFit/>
          </a:bodyPr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Maryland State Arts Council</a:t>
            </a:r>
          </a:p>
        </p:txBody>
      </p:sp>
      <p:sp>
        <p:nvSpPr>
          <p:cNvPr id="77" name="Rectangle 107">
            <a:extLst>
              <a:ext uri="{FF2B5EF4-FFF2-40B4-BE49-F238E27FC236}">
                <a16:creationId xmlns:a16="http://schemas.microsoft.com/office/drawing/2014/main" id="{9290BFF1-EFF4-E8EA-A2A0-895D39212F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51" y="5096924"/>
            <a:ext cx="1008529" cy="560294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54" tIns="44927" rIns="89854" bIns="44927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Communications</a:t>
            </a:r>
          </a:p>
        </p:txBody>
      </p:sp>
      <p:sp>
        <p:nvSpPr>
          <p:cNvPr id="78" name="Rectangle 401">
            <a:extLst>
              <a:ext uri="{FF2B5EF4-FFF2-40B4-BE49-F238E27FC236}">
                <a16:creationId xmlns:a16="http://schemas.microsoft.com/office/drawing/2014/main" id="{3B4F380C-D0A5-A23A-00F5-983941CD3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9101" y="5580373"/>
            <a:ext cx="1008529" cy="560294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54" tIns="44927" rIns="89854" bIns="44927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9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79" name="Text Box 402">
            <a:extLst>
              <a:ext uri="{FF2B5EF4-FFF2-40B4-BE49-F238E27FC236}">
                <a16:creationId xmlns:a16="http://schemas.microsoft.com/office/drawing/2014/main" id="{2D45E37F-9E9A-78E8-F999-5F49745CA5A8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817863" y="5621596"/>
            <a:ext cx="1111006" cy="389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9854" tIns="44927" rIns="89854" bIns="44927">
            <a:spAutoFit/>
          </a:bodyPr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Finance</a:t>
            </a: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Programs</a:t>
            </a:r>
            <a:endParaRPr kumimoji="0" lang="en-US" altLang="en-US" sz="882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1" name="Rectangle 702">
            <a:extLst>
              <a:ext uri="{FF2B5EF4-FFF2-40B4-BE49-F238E27FC236}">
                <a16:creationId xmlns:a16="http://schemas.microsoft.com/office/drawing/2014/main" id="{97DB4EF4-AD30-8067-7B14-56FBBD2DA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2551" y="4784578"/>
            <a:ext cx="974912" cy="560294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54" tIns="44927" rIns="89854" bIns="44927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882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97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971" b="1" dirty="0">
                <a:solidFill>
                  <a:prstClr val="black"/>
                </a:solidFill>
                <a:latin typeface="Arial Narrow" panose="020B0606020202030204" pitchFamily="34" charset="0"/>
              </a:rPr>
              <a:t>Regional Growth</a:t>
            </a: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7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&amp; Retention</a:t>
            </a: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882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ctr" defTabSz="1019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94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"/>
          <p:cNvSpPr txBox="1">
            <a:spLocks noGrp="1"/>
          </p:cNvSpPr>
          <p:nvPr>
            <p:ph type="title"/>
          </p:nvPr>
        </p:nvSpPr>
        <p:spPr>
          <a:xfrm>
            <a:off x="628650" y="662414"/>
            <a:ext cx="7886700" cy="10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Verdana"/>
              <a:buNone/>
            </a:pPr>
            <a:r>
              <a:rPr lang="en-US" sz="4000" b="1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Business and Industry Sector Development</a:t>
            </a:r>
            <a:endParaRPr sz="4000" b="1">
              <a:solidFill>
                <a:srgbClr val="C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2" name="Google Shape;122;p5"/>
          <p:cNvSpPr txBox="1">
            <a:spLocks noGrp="1"/>
          </p:cNvSpPr>
          <p:nvPr>
            <p:ph type="body" idx="1"/>
          </p:nvPr>
        </p:nvSpPr>
        <p:spPr>
          <a:xfrm>
            <a:off x="628650" y="2086172"/>
            <a:ext cx="3886200" cy="3428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22860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3" name="Google Shape;123;p5"/>
          <p:cNvSpPr txBox="1">
            <a:spLocks noGrp="1"/>
          </p:cNvSpPr>
          <p:nvPr>
            <p:ph type="body" idx="2"/>
          </p:nvPr>
        </p:nvSpPr>
        <p:spPr>
          <a:xfrm>
            <a:off x="571225" y="1787496"/>
            <a:ext cx="7886700" cy="4408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317500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Office of Business Recruitment &amp; Location Services</a:t>
            </a:r>
          </a:p>
          <a:p>
            <a:pPr marL="228600" lvl="0" indent="-317500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Office of Regional Growth &amp; Retention</a:t>
            </a:r>
          </a:p>
          <a:p>
            <a:pPr marL="228600" lvl="0" indent="-317500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Office of Strategic Industries &amp; Entrepreneurship</a:t>
            </a:r>
          </a:p>
          <a:p>
            <a:pPr marL="228600" lvl="0" indent="-317500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Office of International Investment &amp; Trade</a:t>
            </a:r>
          </a:p>
          <a:p>
            <a:pPr marL="228600" lvl="0" indent="-317500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Office of Military &amp; Federal Affairs</a:t>
            </a:r>
          </a:p>
          <a:p>
            <a:pPr marL="228600" lvl="0" indent="-317500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Office of Finance Programs</a:t>
            </a:r>
            <a:endParaRPr dirty="0"/>
          </a:p>
        </p:txBody>
      </p:sp>
      <p:sp>
        <p:nvSpPr>
          <p:cNvPr id="124" name="Google Shape;124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"/>
          <p:cNvSpPr txBox="1">
            <a:spLocks noGrp="1"/>
          </p:cNvSpPr>
          <p:nvPr>
            <p:ph type="title"/>
          </p:nvPr>
        </p:nvSpPr>
        <p:spPr>
          <a:xfrm>
            <a:off x="628650" y="662414"/>
            <a:ext cx="7886700" cy="10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Verdana"/>
              <a:buNone/>
            </a:pPr>
            <a:r>
              <a:rPr lang="en-US" sz="4000" b="1" dirty="0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Business Recruitment &amp; Location Services</a:t>
            </a:r>
            <a:endParaRPr sz="4000" b="1" dirty="0">
              <a:solidFill>
                <a:srgbClr val="C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2" name="Google Shape;122;p5"/>
          <p:cNvSpPr txBox="1">
            <a:spLocks noGrp="1"/>
          </p:cNvSpPr>
          <p:nvPr>
            <p:ph type="body" idx="1"/>
          </p:nvPr>
        </p:nvSpPr>
        <p:spPr>
          <a:xfrm>
            <a:off x="628650" y="2086172"/>
            <a:ext cx="3886200" cy="3428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22860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3" name="Google Shape;123;p5"/>
          <p:cNvSpPr txBox="1">
            <a:spLocks noGrp="1"/>
          </p:cNvSpPr>
          <p:nvPr>
            <p:ph type="body" idx="2"/>
          </p:nvPr>
        </p:nvSpPr>
        <p:spPr>
          <a:xfrm>
            <a:off x="571500" y="1748901"/>
            <a:ext cx="7886700" cy="4737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317500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 dirty="0"/>
              <a:t>Attracts new businesses to the state;</a:t>
            </a:r>
            <a:endParaRPr sz="3200" dirty="0"/>
          </a:p>
          <a:p>
            <a:pPr marL="228600" lvl="0" indent="-317500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SzPts val="3200"/>
              <a:buChar char="•"/>
            </a:pPr>
            <a:r>
              <a:rPr lang="en-US" sz="3200" dirty="0"/>
              <a:t>Works with Site Selection Consultants, Property Owners;  Economic Development Partners; </a:t>
            </a:r>
            <a:endParaRPr sz="3200" dirty="0"/>
          </a:p>
          <a:p>
            <a:pPr marL="228600" lvl="0" indent="-317500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 dirty="0"/>
              <a:t>Helps Maryland compete for major projects (e.g. FBI headquarters);</a:t>
            </a:r>
            <a:endParaRPr dirty="0"/>
          </a:p>
        </p:txBody>
      </p:sp>
      <p:sp>
        <p:nvSpPr>
          <p:cNvPr id="124" name="Google Shape;124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4244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51f06fa073_2_93"/>
          <p:cNvSpPr/>
          <p:nvPr/>
        </p:nvSpPr>
        <p:spPr>
          <a:xfrm>
            <a:off x="2392200" y="6023250"/>
            <a:ext cx="4380300" cy="746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g251f06fa073_2_93"/>
          <p:cNvSpPr txBox="1">
            <a:spLocks noGrp="1"/>
          </p:cNvSpPr>
          <p:nvPr>
            <p:ph type="body" idx="1"/>
          </p:nvPr>
        </p:nvSpPr>
        <p:spPr>
          <a:xfrm>
            <a:off x="628650" y="2086172"/>
            <a:ext cx="3886200" cy="34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22860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8" name="Google Shape;178;g251f06fa073_2_93"/>
          <p:cNvSpPr txBox="1">
            <a:spLocks noGrp="1"/>
          </p:cNvSpPr>
          <p:nvPr>
            <p:ph type="body" idx="2"/>
          </p:nvPr>
        </p:nvSpPr>
        <p:spPr>
          <a:xfrm>
            <a:off x="0" y="1587825"/>
            <a:ext cx="9144000" cy="49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304800" algn="l" rtl="0">
              <a:spcBef>
                <a:spcPts val="1000"/>
              </a:spcBef>
              <a:spcAft>
                <a:spcPts val="0"/>
              </a:spcAft>
              <a:buSzPts val="3000"/>
              <a:buFont typeface="Calibri"/>
              <a:buChar char="•"/>
            </a:pPr>
            <a:r>
              <a:rPr lang="en-US" sz="3000" dirty="0"/>
              <a:t>12-member team, (aka our “regional representatives”)  based geographically to assist businesses in every corner of the state. </a:t>
            </a:r>
            <a:endParaRPr sz="3000" dirty="0"/>
          </a:p>
          <a:p>
            <a:pPr marL="228600" lvl="0" indent="-304800" algn="l" rtl="0">
              <a:spcBef>
                <a:spcPts val="1000"/>
              </a:spcBef>
              <a:spcAft>
                <a:spcPts val="0"/>
              </a:spcAft>
              <a:buSzPts val="3000"/>
              <a:buChar char="•"/>
            </a:pPr>
            <a:r>
              <a:rPr lang="en-US" sz="3000" dirty="0"/>
              <a:t>Coordinate with local Economic Development Partners. </a:t>
            </a:r>
            <a:endParaRPr sz="3000" dirty="0"/>
          </a:p>
          <a:p>
            <a:pPr marL="228600" lvl="0" indent="-304800" algn="l" rtl="0">
              <a:spcBef>
                <a:spcPts val="1000"/>
              </a:spcBef>
              <a:spcAft>
                <a:spcPts val="0"/>
              </a:spcAft>
              <a:buSzPts val="3000"/>
              <a:buFont typeface="Calibri"/>
              <a:buChar char="•"/>
            </a:pPr>
            <a:r>
              <a:rPr lang="en-US" sz="3000" dirty="0"/>
              <a:t>Provide easy access to Commerce programs and services for businesses of all sizes.</a:t>
            </a:r>
            <a:endParaRPr sz="3000" dirty="0"/>
          </a:p>
          <a:p>
            <a:pPr marL="228600" lvl="0" indent="-304800" algn="l" rtl="0">
              <a:spcBef>
                <a:spcPts val="1000"/>
              </a:spcBef>
              <a:spcAft>
                <a:spcPts val="0"/>
              </a:spcAft>
              <a:buSzPts val="3000"/>
              <a:buFont typeface="Calibri"/>
              <a:buChar char="•"/>
            </a:pPr>
            <a:r>
              <a:rPr lang="en-US" sz="3000" dirty="0"/>
              <a:t>Help clients seeking to expand markets, workforce or physical presence within the state.</a:t>
            </a:r>
            <a:endParaRPr sz="3000" dirty="0"/>
          </a:p>
          <a:p>
            <a:pPr marL="228600" lvl="0" indent="-304800" algn="l" rtl="0">
              <a:spcBef>
                <a:spcPts val="1000"/>
              </a:spcBef>
              <a:spcAft>
                <a:spcPts val="0"/>
              </a:spcAft>
              <a:buSzPts val="3000"/>
              <a:buFont typeface="Calibri"/>
              <a:buChar char="•"/>
            </a:pPr>
            <a:r>
              <a:rPr lang="en-US" sz="3000" dirty="0"/>
              <a:t>Regional reps coordinate with counterparts from other agencies through the </a:t>
            </a:r>
            <a:r>
              <a:rPr lang="en-US" sz="3000" u="sng" dirty="0"/>
              <a:t>Regional Resources Workgroup</a:t>
            </a:r>
            <a:r>
              <a:rPr lang="en-US" sz="3000" dirty="0"/>
              <a:t>.</a:t>
            </a:r>
            <a:endParaRPr sz="3000" dirty="0">
              <a:highlight>
                <a:srgbClr val="FFFFFF"/>
              </a:highlight>
            </a:endParaRPr>
          </a:p>
        </p:txBody>
      </p:sp>
      <p:sp>
        <p:nvSpPr>
          <p:cNvPr id="179" name="Google Shape;179;g251f06fa073_2_9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4" name="Google Shape;121;p5">
            <a:extLst>
              <a:ext uri="{FF2B5EF4-FFF2-40B4-BE49-F238E27FC236}">
                <a16:creationId xmlns:a16="http://schemas.microsoft.com/office/drawing/2014/main" id="{98D8B3C5-DF36-87EB-3B3A-E91BA8D3482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662414"/>
            <a:ext cx="7886700" cy="10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Verdana"/>
              <a:buNone/>
            </a:pPr>
            <a:r>
              <a:rPr lang="en-US" sz="4000" b="1" dirty="0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Regional Growth &amp; Retention</a:t>
            </a:r>
            <a:endParaRPr sz="4000" b="1" dirty="0">
              <a:solidFill>
                <a:srgbClr val="C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"/>
          <p:cNvSpPr txBox="1">
            <a:spLocks noGrp="1"/>
          </p:cNvSpPr>
          <p:nvPr>
            <p:ph type="title"/>
          </p:nvPr>
        </p:nvSpPr>
        <p:spPr>
          <a:xfrm>
            <a:off x="628650" y="662414"/>
            <a:ext cx="7886700" cy="10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Verdana"/>
              <a:buNone/>
            </a:pPr>
            <a:r>
              <a:rPr lang="en-US" sz="4000" b="1" dirty="0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Strategic Industries &amp; Entrepreneurship</a:t>
            </a:r>
            <a:endParaRPr sz="4000" b="1" dirty="0">
              <a:solidFill>
                <a:srgbClr val="C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1" name="Google Shape;131;p6"/>
          <p:cNvSpPr txBox="1">
            <a:spLocks noGrp="1"/>
          </p:cNvSpPr>
          <p:nvPr>
            <p:ph type="body" idx="1"/>
          </p:nvPr>
        </p:nvSpPr>
        <p:spPr>
          <a:xfrm>
            <a:off x="628650" y="2086172"/>
            <a:ext cx="3886200" cy="3428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22860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2" name="Google Shape;132;p6"/>
          <p:cNvSpPr txBox="1">
            <a:spLocks noGrp="1"/>
          </p:cNvSpPr>
          <p:nvPr>
            <p:ph type="body" idx="2"/>
          </p:nvPr>
        </p:nvSpPr>
        <p:spPr>
          <a:xfrm>
            <a:off x="0" y="1764525"/>
            <a:ext cx="9144000" cy="43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54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 dirty="0"/>
              <a:t>Industry sector experts focused on sector development in:</a:t>
            </a:r>
            <a:endParaRPr sz="3600" dirty="0"/>
          </a:p>
          <a:p>
            <a:pPr marL="685800" lvl="1" indent="-254000">
              <a:lnSpc>
                <a:spcPct val="100000"/>
              </a:lnSpc>
              <a:spcBef>
                <a:spcPts val="0"/>
              </a:spcBef>
              <a:buSzPts val="3600"/>
            </a:pPr>
            <a:r>
              <a:rPr lang="en-US" sz="2800" dirty="0"/>
              <a:t>Aerospace (space, unmanned/autonomous vehicles) </a:t>
            </a:r>
          </a:p>
          <a:p>
            <a:pPr marL="685800" lvl="1" indent="-254000">
              <a:lnSpc>
                <a:spcPct val="100000"/>
              </a:lnSpc>
              <a:spcBef>
                <a:spcPts val="0"/>
              </a:spcBef>
              <a:buSzPts val="3600"/>
            </a:pPr>
            <a:r>
              <a:rPr lang="en-US" sz="2800" dirty="0"/>
              <a:t>Advanced manufacturing</a:t>
            </a:r>
          </a:p>
          <a:p>
            <a:pPr marL="685800" lvl="1" indent="-254000">
              <a:lnSpc>
                <a:spcPct val="100000"/>
              </a:lnSpc>
              <a:spcBef>
                <a:spcPts val="0"/>
              </a:spcBef>
              <a:buSzPts val="3600"/>
            </a:pPr>
            <a:r>
              <a:rPr lang="en-US" sz="2800" dirty="0"/>
              <a:t>Agribusiness</a:t>
            </a:r>
          </a:p>
          <a:p>
            <a:pPr marL="685800" lvl="1" indent="-254000">
              <a:lnSpc>
                <a:spcPct val="100000"/>
              </a:lnSpc>
              <a:spcBef>
                <a:spcPts val="0"/>
              </a:spcBef>
              <a:buSzPts val="3600"/>
            </a:pPr>
            <a:r>
              <a:rPr lang="en-US" sz="2800" dirty="0"/>
              <a:t>Clean Energy</a:t>
            </a:r>
          </a:p>
          <a:p>
            <a:pPr marL="685800" lvl="1" indent="-254000">
              <a:lnSpc>
                <a:spcPct val="100000"/>
              </a:lnSpc>
              <a:spcBef>
                <a:spcPts val="0"/>
              </a:spcBef>
              <a:buSzPts val="3600"/>
            </a:pPr>
            <a:r>
              <a:rPr lang="en-US" sz="2800" dirty="0"/>
              <a:t>Cybersecurity and quantum</a:t>
            </a:r>
          </a:p>
          <a:p>
            <a:pPr marL="685800" lvl="1" indent="-254000">
              <a:lnSpc>
                <a:spcPct val="100000"/>
              </a:lnSpc>
              <a:spcBef>
                <a:spcPts val="0"/>
              </a:spcBef>
              <a:buSzPts val="3600"/>
            </a:pPr>
            <a:r>
              <a:rPr lang="en-US" sz="2800" dirty="0"/>
              <a:t>Life sciences</a:t>
            </a:r>
          </a:p>
          <a:p>
            <a:pPr marL="685800" lvl="1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2800" dirty="0"/>
              <a:t>Entrepreneurship, </a:t>
            </a:r>
          </a:p>
          <a:p>
            <a:pPr marL="685800" lvl="1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2800" dirty="0"/>
              <a:t>Workforce and Education</a:t>
            </a:r>
            <a:endParaRPr sz="2800" dirty="0"/>
          </a:p>
        </p:txBody>
      </p:sp>
      <p:sp>
        <p:nvSpPr>
          <p:cNvPr id="133" name="Google Shape;133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529ee4189d_0_0"/>
          <p:cNvSpPr/>
          <p:nvPr/>
        </p:nvSpPr>
        <p:spPr>
          <a:xfrm>
            <a:off x="2392200" y="6023250"/>
            <a:ext cx="4380300" cy="746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g2529ee4189d_0_0"/>
          <p:cNvSpPr txBox="1">
            <a:spLocks noGrp="1"/>
          </p:cNvSpPr>
          <p:nvPr>
            <p:ph type="title"/>
          </p:nvPr>
        </p:nvSpPr>
        <p:spPr>
          <a:xfrm>
            <a:off x="-24900" y="534275"/>
            <a:ext cx="9144000" cy="1038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4660" b="1">
                <a:solidFill>
                  <a:srgbClr val="C00000"/>
                </a:solidFill>
              </a:rPr>
              <a:t>International Investment &amp; Trade </a:t>
            </a:r>
            <a:endParaRPr sz="4660" b="1">
              <a:solidFill>
                <a:srgbClr val="C00000"/>
              </a:solidFill>
            </a:endParaRPr>
          </a:p>
        </p:txBody>
      </p:sp>
      <p:sp>
        <p:nvSpPr>
          <p:cNvPr id="200" name="Google Shape;200;g2529ee4189d_0_0"/>
          <p:cNvSpPr txBox="1">
            <a:spLocks noGrp="1"/>
          </p:cNvSpPr>
          <p:nvPr>
            <p:ph type="body" idx="1"/>
          </p:nvPr>
        </p:nvSpPr>
        <p:spPr>
          <a:xfrm>
            <a:off x="0" y="1425375"/>
            <a:ext cx="9144000" cy="5261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457200" lvl="0" indent="-357822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68750"/>
              <a:buChar char="•"/>
            </a:pPr>
            <a:r>
              <a:rPr lang="en-US" sz="3200" dirty="0"/>
              <a:t>Supports Maryland businesses looking to expand into foreign markets or advance export sales; works with foreign businesses looking to establish U.S. presence. </a:t>
            </a:r>
            <a:endParaRPr sz="3200" dirty="0"/>
          </a:p>
          <a:p>
            <a:pPr marL="457200" lvl="0" indent="-357822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68750"/>
              <a:buChar char="•"/>
            </a:pPr>
            <a:r>
              <a:rPr lang="en-US" sz="3200" dirty="0"/>
              <a:t>Maryland Global Gateway - soft landing program for foreign businesses. </a:t>
            </a:r>
            <a:endParaRPr sz="3200" dirty="0"/>
          </a:p>
          <a:p>
            <a:pPr marL="457200" lvl="0" indent="-357822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68750"/>
              <a:buChar char="•"/>
            </a:pPr>
            <a:r>
              <a:rPr lang="en-US" sz="3200" dirty="0" err="1"/>
              <a:t>ExportMD</a:t>
            </a:r>
            <a:r>
              <a:rPr lang="en-US" sz="3200" dirty="0"/>
              <a:t> program provides grants to help businesses cover the cost of international marketing, such as trade shows. </a:t>
            </a:r>
            <a:endParaRPr sz="3300" dirty="0"/>
          </a:p>
          <a:p>
            <a:pPr marL="457200" lvl="0" indent="-357822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ct val="68750"/>
              <a:buChar char="•"/>
            </a:pPr>
            <a:r>
              <a:rPr lang="en-US" sz="3200" dirty="0"/>
              <a:t>Leads delegations to international trade shows such as AUVSI </a:t>
            </a:r>
            <a:r>
              <a:rPr lang="en-US" sz="3200" dirty="0" err="1"/>
              <a:t>Xponential</a:t>
            </a:r>
            <a:r>
              <a:rPr lang="en-US" sz="3200" dirty="0"/>
              <a:t>, MEDICA, Expo </a:t>
            </a:r>
            <a:r>
              <a:rPr lang="en-US" sz="3200" dirty="0" err="1"/>
              <a:t>Seguridad</a:t>
            </a:r>
            <a:r>
              <a:rPr lang="en-US" sz="3200" dirty="0"/>
              <a:t>, Arab Health, Paris Air Show, </a:t>
            </a:r>
            <a:r>
              <a:rPr lang="en-US" sz="3200" dirty="0" err="1"/>
              <a:t>InfoSecurity</a:t>
            </a:r>
            <a:r>
              <a:rPr lang="en-US" sz="3200" dirty="0"/>
              <a:t> Europe. </a:t>
            </a:r>
            <a:endParaRPr sz="2900" dirty="0"/>
          </a:p>
        </p:txBody>
      </p:sp>
      <p:sp>
        <p:nvSpPr>
          <p:cNvPr id="201" name="Google Shape;201;g2529ee4189d_0_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752</Words>
  <Application>Microsoft Office PowerPoint</Application>
  <PresentationFormat>On-screen Show (4:3)</PresentationFormat>
  <Paragraphs>154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Arial Narrow</vt:lpstr>
      <vt:lpstr>Quattrocento Sans</vt:lpstr>
      <vt:lpstr>Arial</vt:lpstr>
      <vt:lpstr>Verdana</vt:lpstr>
      <vt:lpstr>Office Theme</vt:lpstr>
      <vt:lpstr>PowerPoint Presentation</vt:lpstr>
      <vt:lpstr>The Commerce Mission</vt:lpstr>
      <vt:lpstr>How We Do It</vt:lpstr>
      <vt:lpstr>PowerPoint Presentation</vt:lpstr>
      <vt:lpstr>Business and Industry Sector Development</vt:lpstr>
      <vt:lpstr>Business Recruitment &amp; Location Services</vt:lpstr>
      <vt:lpstr>Regional Growth &amp; Retention</vt:lpstr>
      <vt:lpstr>Strategic Industries &amp; Entrepreneurship</vt:lpstr>
      <vt:lpstr>International Investment &amp; Trade </vt:lpstr>
      <vt:lpstr>International Investment &amp; Trade</vt:lpstr>
      <vt:lpstr>Military and Federal Affairs</vt:lpstr>
      <vt:lpstr>Moore-Miller State Plan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Lazarus</dc:creator>
  <cp:lastModifiedBy>Heather Gramm</cp:lastModifiedBy>
  <cp:revision>6</cp:revision>
  <dcterms:created xsi:type="dcterms:W3CDTF">2015-09-01T13:11:51Z</dcterms:created>
  <dcterms:modified xsi:type="dcterms:W3CDTF">2024-10-01T20:41:13Z</dcterms:modified>
</cp:coreProperties>
</file>