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8" r:id="rId10"/>
    <p:sldId id="267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79" d="100"/>
          <a:sy n="79" d="100"/>
        </p:scale>
        <p:origin x="58" y="7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0F6A0-0108-49A7-AF67-56B86C9CB17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A52E5-879B-4B85-8A48-CC79AA6FD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5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2069fd58423_1_4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2069fd58423_1_44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961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8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0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91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96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16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15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7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4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09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bg>
      <p:bgPr>
        <a:gradFill>
          <a:gsLst>
            <a:gs pos="0">
              <a:schemeClr val="dk1"/>
            </a:gs>
            <a:gs pos="28000">
              <a:schemeClr val="dk1"/>
            </a:gs>
            <a:gs pos="70000">
              <a:schemeClr val="lt1"/>
            </a:gs>
            <a:gs pos="100000">
              <a:schemeClr val="dk2"/>
            </a:gs>
          </a:gsLst>
          <a:lin ang="8099331" scaled="0"/>
        </a:gra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8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subTitle" idx="1"/>
          </p:nvPr>
        </p:nvSpPr>
        <p:spPr>
          <a:xfrm>
            <a:off x="1759551" y="2761900"/>
            <a:ext cx="4032000" cy="25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subTitle" idx="2"/>
          </p:nvPr>
        </p:nvSpPr>
        <p:spPr>
          <a:xfrm>
            <a:off x="6400449" y="2761900"/>
            <a:ext cx="4032000" cy="25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926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4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3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4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5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3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7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0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7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E989861-7056-4F3D-A1CC-19EBB3152C9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6FD8B88-34DE-4972-AB02-C60A568D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3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the Blueprint for Maryland’s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sz="1800" i="1" dirty="0" smtClean="0"/>
              <a:t>A Presentation to the </a:t>
            </a:r>
          </a:p>
          <a:p>
            <a:pPr algn="r"/>
            <a:r>
              <a:rPr lang="en-US" sz="1800" i="1" dirty="0" smtClean="0"/>
              <a:t>Cecil County Economic Development Commission</a:t>
            </a:r>
          </a:p>
          <a:p>
            <a:pPr algn="r"/>
            <a:r>
              <a:rPr lang="en-US" sz="1800" i="1" dirty="0" smtClean="0"/>
              <a:t>January 3, 2024</a:t>
            </a:r>
            <a:endParaRPr lang="en-US" sz="1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43" y="504448"/>
            <a:ext cx="2169810" cy="216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Link Between Education and Career Earnings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442842"/>
              </p:ext>
            </p:extLst>
          </p:nvPr>
        </p:nvGraphicFramePr>
        <p:xfrm>
          <a:off x="925286" y="2551340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02589209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0224926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of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Career Earnings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767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HS Diploma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$1.2 Million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267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HS Diploma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$1.6 Million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531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Some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$1.9 Million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568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Associate’s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$2.0 Million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433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Bachelor’s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$2.8 Million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5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Master’s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$3.2 Million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743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</a:t>
                      </a:r>
                      <a:r>
                        <a:rPr lang="en-US" baseline="0" dirty="0" smtClean="0"/>
                        <a:t> 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$4.35 Million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5552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6343" y="5684762"/>
            <a:ext cx="1381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Forbes, 2021</a:t>
            </a:r>
            <a:endParaRPr lang="en-US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886" y="5563886"/>
            <a:ext cx="1294114" cy="129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Anticipated multi-million dollar shortfall for FY’25 (potential cuts shared with the BOE on January 24, 2024)</a:t>
            </a:r>
          </a:p>
          <a:p>
            <a:r>
              <a:rPr lang="en-US" dirty="0" smtClean="0"/>
              <a:t>CCPS required to implement BP with fewest amount of dollars per-pupil (FY’23)</a:t>
            </a:r>
          </a:p>
          <a:p>
            <a:endParaRPr lang="en-US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275" y="4105275"/>
            <a:ext cx="27527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Five Pillars of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Pillar I – Early Childhood Education</a:t>
            </a:r>
          </a:p>
          <a:p>
            <a:r>
              <a:rPr lang="en-US" dirty="0" smtClean="0"/>
              <a:t>Pillar II – High Quality &amp; Diverse Teachers and Leaders</a:t>
            </a:r>
          </a:p>
          <a:p>
            <a:r>
              <a:rPr lang="en-US" dirty="0" smtClean="0"/>
              <a:t>Pillar III – College and Career Readiness</a:t>
            </a:r>
          </a:p>
          <a:p>
            <a:r>
              <a:rPr lang="en-US" dirty="0" smtClean="0"/>
              <a:t>Pillar IV – Resources for Student Success</a:t>
            </a:r>
          </a:p>
          <a:p>
            <a:r>
              <a:rPr lang="en-US" dirty="0" smtClean="0"/>
              <a:t>Pillar V – Governance and Accountability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275" y="4105275"/>
            <a:ext cx="27527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1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Pillar I – Early Childhood Education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Current Status</a:t>
            </a:r>
          </a:p>
          <a:p>
            <a:r>
              <a:rPr lang="en-US" dirty="0" smtClean="0"/>
              <a:t>Approx. 775 3 &amp; 4 year olds</a:t>
            </a:r>
          </a:p>
          <a:p>
            <a:r>
              <a:rPr lang="en-US" dirty="0" smtClean="0"/>
              <a:t>Mandated service to ‘Tier 1’ children</a:t>
            </a:r>
          </a:p>
          <a:p>
            <a:r>
              <a:rPr lang="en-US" dirty="0" smtClean="0"/>
              <a:t>185% poverty &amp; SWD</a:t>
            </a:r>
          </a:p>
          <a:p>
            <a:r>
              <a:rPr lang="en-US" dirty="0" smtClean="0"/>
              <a:t>Improved KRA Data three consecutive years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Challenges</a:t>
            </a:r>
          </a:p>
          <a:p>
            <a:r>
              <a:rPr lang="en-US" dirty="0" smtClean="0"/>
              <a:t>Funding – Receive $11,594 per child ($15,520 for K-12)</a:t>
            </a:r>
          </a:p>
          <a:p>
            <a:r>
              <a:rPr lang="en-US" dirty="0" smtClean="0"/>
              <a:t>10:1 Student to adult ratio</a:t>
            </a:r>
          </a:p>
          <a:p>
            <a:r>
              <a:rPr lang="en-US" dirty="0" smtClean="0"/>
              <a:t>Paraprofessional CDA Certification</a:t>
            </a:r>
          </a:p>
          <a:p>
            <a:r>
              <a:rPr lang="en-US" dirty="0" smtClean="0"/>
              <a:t>Private providers</a:t>
            </a:r>
          </a:p>
          <a:p>
            <a:r>
              <a:rPr lang="en-US" dirty="0" smtClean="0"/>
              <a:t>Space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506" y="4614506"/>
            <a:ext cx="2243494" cy="224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8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Pillar II – High Quality and Diverse Teachers and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Current Status</a:t>
            </a:r>
          </a:p>
          <a:p>
            <a:r>
              <a:rPr lang="en-US" dirty="0" smtClean="0"/>
              <a:t>Starting Teacher Salary by FY’27 of $60,000</a:t>
            </a:r>
          </a:p>
          <a:p>
            <a:r>
              <a:rPr lang="en-US" dirty="0" smtClean="0"/>
              <a:t>Incentive for National Board Certification</a:t>
            </a:r>
          </a:p>
          <a:p>
            <a:r>
              <a:rPr lang="en-US" dirty="0" smtClean="0"/>
              <a:t>Development of negotiated Career Ladder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Challenges</a:t>
            </a:r>
          </a:p>
          <a:p>
            <a:r>
              <a:rPr lang="en-US" dirty="0" smtClean="0"/>
              <a:t>Four consecutive years of %3.75 salary increase</a:t>
            </a:r>
          </a:p>
          <a:p>
            <a:r>
              <a:rPr lang="en-US" dirty="0" smtClean="0"/>
              <a:t>Negotiating and managing new instructional responsibilities of teachers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867" y="4535867"/>
            <a:ext cx="2322133" cy="232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Pillar III – College and Career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Status</a:t>
            </a:r>
          </a:p>
          <a:p>
            <a:r>
              <a:rPr lang="en-US" dirty="0" smtClean="0"/>
              <a:t>Tuition, books, and fees for Hundreds of students taking Dual Enrollment classes</a:t>
            </a:r>
          </a:p>
          <a:p>
            <a:r>
              <a:rPr lang="en-US" dirty="0" smtClean="0"/>
              <a:t>Career counseling and coaching at all secondary schools</a:t>
            </a:r>
          </a:p>
          <a:p>
            <a:r>
              <a:rPr lang="en-US" dirty="0" smtClean="0"/>
              <a:t>Fees for AP Exams and CTE Certification Exams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Challenges</a:t>
            </a:r>
          </a:p>
          <a:p>
            <a:r>
              <a:rPr lang="en-US" dirty="0" smtClean="0"/>
              <a:t>Funding ($567@Student)</a:t>
            </a:r>
          </a:p>
          <a:p>
            <a:r>
              <a:rPr lang="en-US" dirty="0" smtClean="0"/>
              <a:t>Revenue to be cut in half next year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275" y="4105275"/>
            <a:ext cx="27527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3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Pillar IV – More Resources for Student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Status</a:t>
            </a:r>
          </a:p>
          <a:p>
            <a:r>
              <a:rPr lang="en-US" dirty="0" smtClean="0"/>
              <a:t>Increase in funding for students with disabilities, English Learners, and students in poverty</a:t>
            </a:r>
          </a:p>
          <a:p>
            <a:r>
              <a:rPr lang="en-US" dirty="0" smtClean="0"/>
              <a:t>Four schools receiving Concentration of Poverty Grants (EMS, GMES, HHES, TEES)</a:t>
            </a:r>
          </a:p>
          <a:p>
            <a:r>
              <a:rPr lang="en-US" dirty="0" smtClean="0"/>
              <a:t>Transitional Supplemental Instruction ($1.7 Million)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Challenges</a:t>
            </a:r>
          </a:p>
          <a:p>
            <a:r>
              <a:rPr lang="en-US" dirty="0" smtClean="0"/>
              <a:t>New revenue is prescribed / restricted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275" y="4105275"/>
            <a:ext cx="27527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2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Pillar V – Governance and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Status</a:t>
            </a:r>
          </a:p>
          <a:p>
            <a:r>
              <a:rPr lang="en-US" dirty="0" smtClean="0"/>
              <a:t>Accountability Implementation Board governs implementation</a:t>
            </a:r>
          </a:p>
          <a:p>
            <a:r>
              <a:rPr lang="en-US" dirty="0" smtClean="0"/>
              <a:t>75% of student funding must follow the student to the school level</a:t>
            </a:r>
          </a:p>
          <a:p>
            <a:r>
              <a:rPr lang="en-US" dirty="0" smtClean="0"/>
              <a:t>School visits by Expert Review Teams to monitor implementation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Challenges</a:t>
            </a:r>
          </a:p>
          <a:p>
            <a:r>
              <a:rPr lang="en-US" dirty="0" smtClean="0"/>
              <a:t>New reporting structure for all State and County revenue</a:t>
            </a:r>
          </a:p>
          <a:p>
            <a:r>
              <a:rPr lang="en-US" dirty="0" smtClean="0"/>
              <a:t>State reporting and County reporting not aligned</a:t>
            </a:r>
          </a:p>
          <a:p>
            <a:r>
              <a:rPr lang="en-US" dirty="0" smtClean="0"/>
              <a:t>75-25 split will have a significant impact on resources that are allotted to schools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13" y="4962751"/>
            <a:ext cx="1849287" cy="184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3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43"/>
          <p:cNvSpPr txBox="1">
            <a:spLocks noGrp="1"/>
          </p:cNvSpPr>
          <p:nvPr>
            <p:ph type="title"/>
          </p:nvPr>
        </p:nvSpPr>
        <p:spPr>
          <a:xfrm>
            <a:off x="960000" y="349899"/>
            <a:ext cx="1027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>
                <a:solidFill>
                  <a:schemeClr val="bg1"/>
                </a:solidFill>
              </a:rPr>
              <a:t>School Demographics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8914AEA1-1B97-544D-20FA-8C7A262C8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44" y="2097746"/>
            <a:ext cx="10505313" cy="3444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D257DE-A5A9-724C-E698-3CA630764346}"/>
              </a:ext>
            </a:extLst>
          </p:cNvPr>
          <p:cNvSpPr txBox="1"/>
          <p:nvPr/>
        </p:nvSpPr>
        <p:spPr>
          <a:xfrm>
            <a:off x="356679" y="1150550"/>
            <a:ext cx="10954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There is also a wide variance of the individual per pupil funding within each school.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95" y="5181676"/>
            <a:ext cx="1676324" cy="167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9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Early Predictors of a Child’s Educational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Level of Parent Education</a:t>
            </a:r>
          </a:p>
          <a:p>
            <a:r>
              <a:rPr lang="en-US" sz="3600" dirty="0" smtClean="0"/>
              <a:t>Socio-Economic Level of Family</a:t>
            </a:r>
          </a:p>
          <a:p>
            <a:r>
              <a:rPr lang="en-US" sz="3600" dirty="0" smtClean="0"/>
              <a:t>Family Engagement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275" y="4105275"/>
            <a:ext cx="27527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4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192</TotalTime>
  <Words>459</Words>
  <Application>Microsoft Office PowerPoint</Application>
  <PresentationFormat>Widescreen</PresentationFormat>
  <Paragraphs>83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 Boardroom</vt:lpstr>
      <vt:lpstr>Implementing the Blueprint for Maryland’s Future</vt:lpstr>
      <vt:lpstr>Five Pillars of Implementation</vt:lpstr>
      <vt:lpstr>Pillar I – Early Childhood Education</vt:lpstr>
      <vt:lpstr>Pillar II – High Quality and Diverse Teachers and Leaders</vt:lpstr>
      <vt:lpstr>Pillar III – College and Career Readiness</vt:lpstr>
      <vt:lpstr>Pillar IV – More Resources for Student Success</vt:lpstr>
      <vt:lpstr>Pillar V – Governance and Accountability</vt:lpstr>
      <vt:lpstr>School Demographics</vt:lpstr>
      <vt:lpstr>Early Predictors of a Child’s Educational Success</vt:lpstr>
      <vt:lpstr>The Link Between Education and Career Earnings</vt:lpstr>
      <vt:lpstr>Closing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the Blueprint for Maryland’s Future</dc:title>
  <dc:creator>Jeffrey A. Lawson</dc:creator>
  <cp:lastModifiedBy>Jeffrey A. Lawson</cp:lastModifiedBy>
  <cp:revision>12</cp:revision>
  <dcterms:created xsi:type="dcterms:W3CDTF">2023-12-22T17:08:04Z</dcterms:created>
  <dcterms:modified xsi:type="dcterms:W3CDTF">2024-01-02T15:23:25Z</dcterms:modified>
</cp:coreProperties>
</file>